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tiff" ContentType="image/tiff"/>
  <Default Extension="emf" ContentType="image/x-e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0"/>
  </p:handoutMasterIdLst>
  <p:sldIdLst>
    <p:sldId id="730" r:id="rId3"/>
    <p:sldId id="664" r:id="rId5"/>
    <p:sldId id="643" r:id="rId6"/>
    <p:sldId id="714" r:id="rId7"/>
    <p:sldId id="709" r:id="rId8"/>
    <p:sldId id="716" r:id="rId9"/>
    <p:sldId id="710" r:id="rId10"/>
    <p:sldId id="684" r:id="rId11"/>
    <p:sldId id="711" r:id="rId12"/>
    <p:sldId id="687" r:id="rId13"/>
    <p:sldId id="724" r:id="rId14"/>
    <p:sldId id="731" r:id="rId15"/>
    <p:sldId id="719" r:id="rId16"/>
    <p:sldId id="720" r:id="rId17"/>
    <p:sldId id="717" r:id="rId18"/>
    <p:sldId id="718" r:id="rId19"/>
    <p:sldId id="727" r:id="rId20"/>
    <p:sldId id="721" r:id="rId21"/>
    <p:sldId id="723" r:id="rId22"/>
    <p:sldId id="688" r:id="rId23"/>
    <p:sldId id="728" r:id="rId24"/>
    <p:sldId id="712" r:id="rId25"/>
    <p:sldId id="691" r:id="rId26"/>
    <p:sldId id="722" r:id="rId27"/>
    <p:sldId id="725" r:id="rId28"/>
    <p:sldId id="713" r:id="rId29"/>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8F80"/>
    <a:srgbClr val="1FAB99"/>
    <a:srgbClr val="C4CCD7"/>
    <a:srgbClr val="DEE3E9"/>
    <a:srgbClr val="CDD4DE"/>
    <a:srgbClr val="A0AEC2"/>
    <a:srgbClr val="FFFFFF"/>
    <a:srgbClr val="E1E6EB"/>
    <a:srgbClr val="C7CFDA"/>
    <a:srgbClr val="23C3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65CDBC2-B764-4A33-ABC6-A42974D34411}" styleName="表样式 1 12">
    <a:wholeTbl>
      <a:tcTxStyle>
        <a:fontRef idx="none">
          <a:schemeClr val="tx1"/>
        </a:fontRef>
      </a:tcTxStyle>
      <a:tcStyle>
        <a:tcBdr>
          <a:left>
            <a:ln>
              <a:noFill/>
            </a:ln>
          </a:left>
          <a:right>
            <a:ln>
              <a:noFill/>
            </a:ln>
          </a:right>
          <a:top>
            <a:ln w="9525" cmpd="sng">
              <a:solidFill>
                <a:schemeClr val="accent1"/>
              </a:solidFill>
            </a:ln>
          </a:top>
          <a:bottom>
            <a:ln w="9525" cmpd="sng">
              <a:solidFill>
                <a:schemeClr val="accent1"/>
              </a:solidFill>
            </a:ln>
          </a:bottom>
          <a:insideH>
            <a:ln w="9525" cmpd="sng">
              <a:solidFill>
                <a:schemeClr val="accent1">
                  <a:lumMod val="40000"/>
                  <a:lumOff val="60000"/>
                </a:schemeClr>
              </a:solidFill>
            </a:ln>
          </a:insideH>
          <a:insideV>
            <a:ln>
              <a:noFill/>
            </a:ln>
          </a:insideV>
        </a:tcBdr>
        <a:fill>
          <a:solidFill>
            <a:schemeClr val="bg1">
              <a:alpha val="0"/>
            </a:schemeClr>
          </a:solidFill>
        </a:fill>
      </a:tcStyle>
    </a:wholeTbl>
    <a:band2H>
      <a:tcStyle>
        <a:tcBdr/>
        <a:fill>
          <a:solidFill>
            <a:schemeClr val="accent1">
              <a:alpha val="25000"/>
              <a:lumMod val="40000"/>
              <a:lumOff val="60000"/>
            </a:schemeClr>
          </a:solidFill>
        </a:fill>
      </a:tcStyle>
    </a:band2H>
    <a:band1V>
      <a:tcStyle>
        <a:tcBdr>
          <a:left>
            <a:ln>
              <a:noFill/>
            </a:ln>
          </a:left>
          <a:right>
            <a:ln>
              <a:noFill/>
            </a:ln>
          </a:right>
          <a:top>
            <a:ln w="9525" cmpd="sng">
              <a:solidFill>
                <a:schemeClr val="accent1"/>
              </a:solidFill>
            </a:ln>
          </a:top>
          <a:bottom>
            <a:ln w="9525" cmpd="sng">
              <a:solidFill>
                <a:schemeClr val="accent1"/>
              </a:solidFill>
            </a:ln>
          </a:bottom>
          <a:insideH>
            <a:ln w="9525" cmpd="sng">
              <a:solidFill>
                <a:schemeClr val="accent1">
                  <a:lumMod val="40000"/>
                  <a:lumOff val="60000"/>
                </a:schemeClr>
              </a:solidFill>
            </a:ln>
          </a:insideH>
          <a:insideV>
            <a:ln>
              <a:noFill/>
            </a:ln>
          </a:insideV>
        </a:tcBdr>
        <a:fill>
          <a:solidFill>
            <a:schemeClr val="accent1">
              <a:alpha val="25000"/>
              <a:lumMod val="40000"/>
              <a:lumOff val="60000"/>
            </a:schemeClr>
          </a:solidFill>
        </a:fill>
      </a:tcStyle>
    </a:band1V>
    <a:lastCol>
      <a:tcTxStyle b="on">
        <a:fontRef idx="none">
          <a:schemeClr val="tx1"/>
        </a:fontRef>
      </a:tcTxStyle>
      <a:tcStyle>
        <a:tcBdr>
          <a:left>
            <a:ln>
              <a:noFill/>
            </a:ln>
          </a:left>
          <a:right>
            <a:ln>
              <a:noFill/>
            </a:ln>
          </a:right>
          <a:top>
            <a:ln w="9525" cmpd="sng">
              <a:solidFill>
                <a:schemeClr val="accent1"/>
              </a:solidFill>
            </a:ln>
          </a:top>
          <a:bottom>
            <a:ln w="9525" cmpd="sng">
              <a:solidFill>
                <a:schemeClr val="accent1"/>
              </a:solidFill>
            </a:ln>
          </a:bottom>
          <a:insideH>
            <a:ln w="9525" cmpd="sng">
              <a:solidFill>
                <a:schemeClr val="accent1">
                  <a:lumMod val="40000"/>
                  <a:lumOff val="60000"/>
                </a:schemeClr>
              </a:solidFill>
            </a:ln>
          </a:insideH>
          <a:insideV>
            <a:ln>
              <a:noFill/>
            </a:ln>
          </a:insideV>
        </a:tcBdr>
        <a:fill>
          <a:solidFill>
            <a:schemeClr val="accent1">
              <a:alpha val="40000"/>
              <a:lumMod val="40000"/>
              <a:lumOff val="60000"/>
            </a:schemeClr>
          </a:solidFill>
        </a:fill>
      </a:tcStyle>
    </a:lastCol>
    <a:firstCol>
      <a:tcTxStyle b="on">
        <a:fontRef idx="none">
          <a:schemeClr val="tx1"/>
        </a:fontRef>
      </a:tcTxStyle>
      <a:tcStyle>
        <a:tcBdr>
          <a:left>
            <a:ln>
              <a:noFill/>
            </a:ln>
          </a:left>
          <a:right>
            <a:ln>
              <a:noFill/>
            </a:ln>
          </a:right>
          <a:top>
            <a:ln w="9525" cmpd="sng">
              <a:solidFill>
                <a:schemeClr val="accent1"/>
              </a:solidFill>
            </a:ln>
          </a:top>
          <a:bottom>
            <a:ln w="9525" cmpd="sng">
              <a:solidFill>
                <a:schemeClr val="accent1"/>
              </a:solidFill>
            </a:ln>
          </a:bottom>
          <a:insideH>
            <a:ln w="9525" cmpd="sng">
              <a:solidFill>
                <a:schemeClr val="accent1">
                  <a:lumMod val="40000"/>
                  <a:lumOff val="60000"/>
                </a:schemeClr>
              </a:solidFill>
            </a:ln>
          </a:insideH>
          <a:insideV>
            <a:ln>
              <a:noFill/>
            </a:ln>
          </a:insideV>
        </a:tcBdr>
        <a:fill>
          <a:solidFill>
            <a:schemeClr val="accent1">
              <a:alpha val="40000"/>
              <a:lumMod val="40000"/>
              <a:lumOff val="60000"/>
            </a:schemeClr>
          </a:solidFill>
        </a:fill>
      </a:tcStyle>
    </a:firstCol>
    <a:lastRow>
      <a:tcTxStyle b="on">
        <a:fontRef idx="none">
          <a:schemeClr val="accent1"/>
        </a:fontRef>
      </a:tcTxStyle>
      <a:tcStyle>
        <a:tcBdr>
          <a:left>
            <a:ln>
              <a:noFill/>
            </a:ln>
          </a:left>
          <a:right>
            <a:ln>
              <a:noFill/>
            </a:ln>
          </a:right>
          <a:top>
            <a:ln w="9525" cmpd="sng">
              <a:solidFill>
                <a:schemeClr val="accent1"/>
              </a:solidFill>
            </a:ln>
          </a:top>
          <a:bottom>
            <a:ln w="9525" cmpd="sng">
              <a:solidFill>
                <a:schemeClr val="accent1"/>
              </a:solidFill>
            </a:ln>
          </a:bottom>
          <a:insideH>
            <a:ln>
              <a:noFill/>
            </a:ln>
          </a:insideH>
          <a:insideV>
            <a:ln>
              <a:noFill/>
            </a:ln>
          </a:insideV>
        </a:tcBdr>
        <a:fill>
          <a:solidFill>
            <a:schemeClr val="bg1">
              <a:alpha val="0"/>
            </a:schemeClr>
          </a:solidFill>
        </a:fill>
      </a:tcStyle>
    </a:lastRow>
    <a:firstRow>
      <a:tcTxStyle b="on">
        <a:fontRef idx="none">
          <a:schemeClr val="bg1"/>
        </a:fontRef>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69" autoAdjust="0"/>
    <p:restoredTop sz="87615" autoAdjust="0"/>
  </p:normalViewPr>
  <p:slideViewPr>
    <p:cSldViewPr snapToGrid="0">
      <p:cViewPr varScale="1">
        <p:scale>
          <a:sx n="101" d="100"/>
          <a:sy n="101" d="100"/>
        </p:scale>
        <p:origin x="1158" y="102"/>
      </p:cViewPr>
      <p:guideLst/>
    </p:cSldViewPr>
  </p:slideViewPr>
  <p:notesTextViewPr>
    <p:cViewPr>
      <p:scale>
        <a:sx n="75" d="100"/>
        <a:sy n="7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tags" Target="tags/tag135.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handoutMaster" Target="handoutMasters/handoutMaster1.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7B469C68-B96B-4B00-A936-4ED691395EEA}"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78957953-4CC8-4E4A-AD2D-7A5A0B36E81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8957953-4CC8-4E4A-AD2D-7A5A0B36E814}" type="slidenum">
              <a:rPr lang="zh-CN" altLang="en-US" smtClean="0"/>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8957953-4CC8-4E4A-AD2D-7A5A0B36E814}" type="slidenum">
              <a:rPr lang="zh-CN" altLang="en-US" smtClean="0"/>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8957953-4CC8-4E4A-AD2D-7A5A0B36E814}" type="slidenum">
              <a:rPr lang="zh-CN" altLang="en-US" smtClean="0"/>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8957953-4CC8-4E4A-AD2D-7A5A0B36E814}" type="slidenum">
              <a:rPr lang="zh-CN" altLang="en-US" smtClean="0"/>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8957953-4CC8-4E4A-AD2D-7A5A0B36E814}" type="slidenum">
              <a:rPr lang="zh-CN" altLang="en-US" smtClean="0"/>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8957953-4CC8-4E4A-AD2D-7A5A0B36E814}" type="slidenum">
              <a:rPr lang="zh-CN" altLang="en-US" smtClean="0"/>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3_标题幻灯片">
    <p:spTree>
      <p:nvGrpSpPr>
        <p:cNvPr id="1" name=""/>
        <p:cNvGrpSpPr/>
        <p:nvPr/>
      </p:nvGrpSpPr>
      <p:grpSpPr>
        <a:xfrm>
          <a:off x="0" y="0"/>
          <a:ext cx="0" cy="0"/>
          <a:chOff x="0" y="0"/>
          <a:chExt cx="0" cy="0"/>
        </a:xfrm>
      </p:grpSpPr>
      <p:sp>
        <p:nvSpPr>
          <p:cNvPr id="103"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2CB708-664F-4770-AECF-BA1A1B220D57}" type="datetimeFigureOut">
              <a:rPr lang="zh-CN" altLang="en-US" smtClean="0"/>
            </a:fld>
            <a:endParaRPr lang="zh-CN" altLang="en-US"/>
          </a:p>
        </p:txBody>
      </p:sp>
      <p:sp>
        <p:nvSpPr>
          <p:cNvPr id="104"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10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DDFDCD-830D-4E78-9097-B6B92A67D61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4_标题幻灯片">
    <p:spTree>
      <p:nvGrpSpPr>
        <p:cNvPr id="1" name=""/>
        <p:cNvGrpSpPr/>
        <p:nvPr/>
      </p:nvGrpSpPr>
      <p:grpSpPr>
        <a:xfrm>
          <a:off x="0" y="0"/>
          <a:ext cx="0" cy="0"/>
          <a:chOff x="0" y="0"/>
          <a:chExt cx="0" cy="0"/>
        </a:xfrm>
      </p:grpSpPr>
      <p:sp>
        <p:nvSpPr>
          <p:cNvPr id="18" name="文本占位符 13"/>
          <p:cNvSpPr>
            <a:spLocks noGrp="1"/>
          </p:cNvSpPr>
          <p:nvPr userDrawn="1">
            <p:ph type="body" sz="quarter" idx="12" hasCustomPrompt="1"/>
          </p:nvPr>
        </p:nvSpPr>
        <p:spPr>
          <a:xfrm>
            <a:off x="3522388" y="2973614"/>
            <a:ext cx="5147224" cy="830997"/>
          </a:xfrm>
          <a:prstGeom prst="rect">
            <a:avLst/>
          </a:prstGeom>
        </p:spPr>
        <p:txBody>
          <a:bodyPr wrap="square" lIns="0" tIns="0" rIns="0" bIns="0">
            <a:spAutoFit/>
          </a:bodyPr>
          <a:lstStyle>
            <a:lvl1pPr marL="0" indent="0" algn="ctr">
              <a:buNone/>
              <a:defRPr lang="zh-CN" altLang="en-US" sz="6000" b="1" spc="600" dirty="0">
                <a:solidFill>
                  <a:schemeClr val="accent1"/>
                </a:solidFill>
                <a:latin typeface="+mj-ea"/>
                <a:ea typeface="+mj-ea"/>
              </a:defRPr>
            </a:lvl1pPr>
          </a:lstStyle>
          <a:p>
            <a:pPr marL="0" lvl="0" algn="dist" fontAlgn="base"/>
            <a:r>
              <a:rPr lang="zh-CN" altLang="en-US" dirty="0"/>
              <a:t>输入标题</a:t>
            </a:r>
            <a:endParaRPr lang="zh-CN" altLang="en-US" dirty="0"/>
          </a:p>
        </p:txBody>
      </p:sp>
      <p:sp>
        <p:nvSpPr>
          <p:cNvPr id="16" name="文本占位符 15"/>
          <p:cNvSpPr>
            <a:spLocks noGrp="1"/>
          </p:cNvSpPr>
          <p:nvPr>
            <p:ph type="body" sz="quarter" idx="10" hasCustomPrompt="1"/>
          </p:nvPr>
        </p:nvSpPr>
        <p:spPr>
          <a:xfrm>
            <a:off x="5645556" y="1886726"/>
            <a:ext cx="900888" cy="830997"/>
          </a:xfrm>
          <a:custGeom>
            <a:avLst/>
            <a:gdLst>
              <a:gd name="connsiteX0" fmla="*/ 0 w 65"/>
              <a:gd name="connsiteY0" fmla="*/ 0 h 276999"/>
              <a:gd name="connsiteX1" fmla="*/ 65 w 65"/>
              <a:gd name="connsiteY1" fmla="*/ 0 h 276999"/>
              <a:gd name="connsiteX2" fmla="*/ 65 w 65"/>
              <a:gd name="connsiteY2" fmla="*/ 276999 h 276999"/>
              <a:gd name="connsiteX3" fmla="*/ 0 w 65"/>
              <a:gd name="connsiteY3" fmla="*/ 276999 h 276999"/>
            </a:gdLst>
            <a:ahLst/>
            <a:cxnLst>
              <a:cxn ang="0">
                <a:pos x="connsiteX0" y="connsiteY0"/>
              </a:cxn>
              <a:cxn ang="0">
                <a:pos x="connsiteX1" y="connsiteY1"/>
              </a:cxn>
              <a:cxn ang="0">
                <a:pos x="connsiteX2" y="connsiteY2"/>
              </a:cxn>
              <a:cxn ang="0">
                <a:pos x="connsiteX3" y="connsiteY3"/>
              </a:cxn>
            </a:cxnLst>
            <a:rect l="l" t="t" r="r" b="b"/>
            <a:pathLst>
              <a:path w="65" h="276999">
                <a:moveTo>
                  <a:pt x="0" y="0"/>
                </a:moveTo>
                <a:lnTo>
                  <a:pt x="65" y="0"/>
                </a:lnTo>
                <a:lnTo>
                  <a:pt x="65" y="276999"/>
                </a:lnTo>
                <a:lnTo>
                  <a:pt x="0" y="276999"/>
                </a:lnTo>
                <a:close/>
              </a:path>
            </a:pathLst>
          </a:custGeom>
        </p:spPr>
        <p:txBody>
          <a:bodyPr wrap="none" lIns="0" tIns="0" rIns="0" bIns="0">
            <a:spAutoFit/>
          </a:bodyPr>
          <a:lstStyle>
            <a:lvl1pPr marL="0" indent="0" algn="ctr">
              <a:buNone/>
              <a:defRPr lang="zh-CN" altLang="en-US" sz="6000" spc="0" dirty="0">
                <a:solidFill>
                  <a:schemeClr val="tx1"/>
                </a:solidFill>
                <a:latin typeface="+mn-ea"/>
                <a:ea typeface="+mn-ea"/>
              </a:defRPr>
            </a:lvl1pPr>
          </a:lstStyle>
          <a:p>
            <a:pPr marL="0" lvl="0" algn="dist" fontAlgn="base"/>
            <a:r>
              <a:rPr lang="en-US" altLang="zh-CN" dirty="0"/>
              <a:t>01</a:t>
            </a:r>
            <a:endParaRPr lang="zh-CN" altLang="en-US" dirty="0"/>
          </a:p>
        </p:txBody>
      </p:sp>
      <p:sp>
        <p:nvSpPr>
          <p:cNvPr id="120"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2CB708-664F-4770-AECF-BA1A1B220D57}" type="datetimeFigureOut">
              <a:rPr lang="zh-CN" altLang="en-US" smtClean="0"/>
            </a:fld>
            <a:endParaRPr lang="zh-CN" altLang="en-US"/>
          </a:p>
        </p:txBody>
      </p:sp>
      <p:sp>
        <p:nvSpPr>
          <p:cNvPr id="121"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122"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DDFDCD-830D-4E78-9097-B6B92A67D61F}" type="slidenum">
              <a:rPr lang="zh-CN" altLang="en-US" smtClean="0"/>
            </a:fld>
            <a:endParaRPr lang="zh-CN" altLang="en-US"/>
          </a:p>
        </p:txBody>
      </p:sp>
      <p:sp>
        <p:nvSpPr>
          <p:cNvPr id="26" name="文本占位符 3"/>
          <p:cNvSpPr>
            <a:spLocks noGrp="1"/>
          </p:cNvSpPr>
          <p:nvPr>
            <p:ph type="body" sz="quarter" idx="15" hasCustomPrompt="1"/>
          </p:nvPr>
        </p:nvSpPr>
        <p:spPr>
          <a:xfrm>
            <a:off x="3808179" y="2645581"/>
            <a:ext cx="4575642" cy="259267"/>
          </a:xfrm>
          <a:prstGeom prst="rect">
            <a:avLst/>
          </a:prstGeom>
        </p:spPr>
        <p:txBody>
          <a:bodyPr lIns="0" tIns="0" rIns="0" bIns="0"/>
          <a:lstStyle>
            <a:lvl1pPr marL="0" indent="0" algn="ctr">
              <a:lnSpc>
                <a:spcPct val="130000"/>
              </a:lnSpc>
              <a:spcBef>
                <a:spcPts val="0"/>
              </a:spcBef>
              <a:buNone/>
              <a:defRPr sz="1200" spc="300">
                <a:latin typeface="+mn-ea"/>
                <a:ea typeface="+mn-ea"/>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ltLang="zh-CN" dirty="0"/>
              <a:t>PART ONE</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bg>
      <p:bgPr>
        <a:solidFill>
          <a:schemeClr val="bg1"/>
        </a:solidFill>
        <a:effectLst/>
      </p:bgPr>
    </p:bg>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442913" y="873125"/>
            <a:ext cx="4869867" cy="405102"/>
          </a:xfrm>
          <a:prstGeom prst="rect">
            <a:avLst/>
          </a:prstGeom>
        </p:spPr>
        <p:txBody>
          <a:bodyPr wrap="square" lIns="72000" tIns="36000" rIns="72000" bIns="36000">
            <a:spAutoFit/>
          </a:bodyPr>
          <a:lstStyle>
            <a:lvl1pPr algn="l">
              <a:defRPr lang="zh-CN" altLang="en-US" sz="2400" b="1" spc="0" dirty="0">
                <a:solidFill>
                  <a:schemeClr val="accent1"/>
                </a:solidFill>
                <a:latin typeface="+mj-ea"/>
                <a:ea typeface="+mj-ea"/>
                <a:cs typeface="+mn-cs"/>
              </a:defRPr>
            </a:lvl1pPr>
          </a:lstStyle>
          <a:p>
            <a:pPr marL="0" lvl="0" algn="dist" fontAlgn="base"/>
            <a:r>
              <a:rPr lang="zh-CN" altLang="en-US" dirty="0"/>
              <a:t>单击此处标题</a:t>
            </a:r>
            <a:endParaRPr lang="zh-CN" altLang="en-US" dirty="0"/>
          </a:p>
        </p:txBody>
      </p:sp>
      <p:sp>
        <p:nvSpPr>
          <p:cNvPr id="121"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2CB708-664F-4770-AECF-BA1A1B220D57}" type="datetimeFigureOut">
              <a:rPr lang="zh-CN" altLang="en-US" smtClean="0"/>
            </a:fld>
            <a:endParaRPr lang="zh-CN" altLang="en-US"/>
          </a:p>
        </p:txBody>
      </p:sp>
      <p:sp>
        <p:nvSpPr>
          <p:cNvPr id="122"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123"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DDFDCD-830D-4E78-9097-B6B92A67D61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2CB708-664F-4770-AECF-BA1A1B220D57}" type="datetimeFigureOut">
              <a:rPr lang="zh-CN" altLang="en-US" smtClean="0"/>
            </a:fld>
            <a:endParaRPr lang="zh-CN" altLang="en-US"/>
          </a:p>
        </p:txBody>
      </p:sp>
      <p:sp>
        <p:nvSpPr>
          <p:cNvPr id="3"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4"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DDFDCD-830D-4E78-9097-B6B92A67D61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1.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12.jpeg"/><Relationship Id="rId6" Type="http://schemas.openxmlformats.org/officeDocument/2006/relationships/image" Target="../media/image11.png"/><Relationship Id="rId5" Type="http://schemas.openxmlformats.org/officeDocument/2006/relationships/tags" Target="../tags/tag108.xml"/><Relationship Id="rId4" Type="http://schemas.openxmlformats.org/officeDocument/2006/relationships/image" Target="../media/image10.png"/><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6.png"/><Relationship Id="rId1"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7.tiff"/></Relationships>
</file>

<file path=ppt/slides/_rels/slide15.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3.xml"/><Relationship Id="rId4" Type="http://schemas.openxmlformats.org/officeDocument/2006/relationships/image" Target="../media/image30.emf"/><Relationship Id="rId3" Type="http://schemas.openxmlformats.org/officeDocument/2006/relationships/oleObject" Target="../embeddings/oleObject1.bin"/><Relationship Id="rId2" Type="http://schemas.openxmlformats.org/officeDocument/2006/relationships/image" Target="../media/image29.tiff"/><Relationship Id="rId1" Type="http://schemas.openxmlformats.org/officeDocument/2006/relationships/image" Target="../media/image28.tiff"/></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3.xml"/><Relationship Id="rId3" Type="http://schemas.microsoft.com/office/2007/relationships/hdphoto" Target="../media/image33.wdp"/><Relationship Id="rId2" Type="http://schemas.openxmlformats.org/officeDocument/2006/relationships/image" Target="../media/image32.png"/><Relationship Id="rId1" Type="http://schemas.openxmlformats.org/officeDocument/2006/relationships/image" Target="../media/image31.png"/></Relationships>
</file>

<file path=ppt/slides/_rels/slide17.xml.rels><?xml version="1.0" encoding="UTF-8" standalone="yes"?>
<Relationships xmlns="http://schemas.openxmlformats.org/package/2006/relationships"><Relationship Id="rId9" Type="http://schemas.openxmlformats.org/officeDocument/2006/relationships/image" Target="../media/image42.png"/><Relationship Id="rId8" Type="http://schemas.openxmlformats.org/officeDocument/2006/relationships/image" Target="../media/image41.png"/><Relationship Id="rId7" Type="http://schemas.openxmlformats.org/officeDocument/2006/relationships/image" Target="../media/image40.png"/><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2" Type="http://schemas.openxmlformats.org/officeDocument/2006/relationships/notesSlide" Target="../notesSlides/notesSlide4.xml"/><Relationship Id="rId11" Type="http://schemas.openxmlformats.org/officeDocument/2006/relationships/slideLayout" Target="../slideLayouts/slideLayout3.xml"/><Relationship Id="rId10" Type="http://schemas.openxmlformats.org/officeDocument/2006/relationships/image" Target="../media/image43.png"/><Relationship Id="rId1" Type="http://schemas.openxmlformats.org/officeDocument/2006/relationships/image" Target="../media/image34.pn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3.xml"/><Relationship Id="rId5" Type="http://schemas.openxmlformats.org/officeDocument/2006/relationships/image" Target="../media/image48.jpeg"/><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9.xml"/></Relationships>
</file>

<file path=ppt/slides/_rels/slide2.xml.rels><?xml version="1.0" encoding="UTF-8" standalone="yes"?>
<Relationships xmlns="http://schemas.openxmlformats.org/package/2006/relationships"><Relationship Id="rId9" Type="http://schemas.openxmlformats.org/officeDocument/2006/relationships/tags" Target="../tags/tag16.xml"/><Relationship Id="rId8" Type="http://schemas.openxmlformats.org/officeDocument/2006/relationships/tags" Target="../tags/tag15.xml"/><Relationship Id="rId7" Type="http://schemas.openxmlformats.org/officeDocument/2006/relationships/tags" Target="../tags/tag14.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6" Type="http://schemas.openxmlformats.org/officeDocument/2006/relationships/slideLayout" Target="../slideLayouts/slideLayout2.xml"/><Relationship Id="rId35" Type="http://schemas.openxmlformats.org/officeDocument/2006/relationships/tags" Target="../tags/tag42.xml"/><Relationship Id="rId34" Type="http://schemas.openxmlformats.org/officeDocument/2006/relationships/tags" Target="../tags/tag41.xml"/><Relationship Id="rId33" Type="http://schemas.openxmlformats.org/officeDocument/2006/relationships/tags" Target="../tags/tag40.xml"/><Relationship Id="rId32" Type="http://schemas.openxmlformats.org/officeDocument/2006/relationships/tags" Target="../tags/tag39.xml"/><Relationship Id="rId31" Type="http://schemas.openxmlformats.org/officeDocument/2006/relationships/tags" Target="../tags/tag38.xml"/><Relationship Id="rId30" Type="http://schemas.openxmlformats.org/officeDocument/2006/relationships/tags" Target="../tags/tag37.xml"/><Relationship Id="rId3" Type="http://schemas.openxmlformats.org/officeDocument/2006/relationships/tags" Target="../tags/tag10.xml"/><Relationship Id="rId29" Type="http://schemas.openxmlformats.org/officeDocument/2006/relationships/tags" Target="../tags/tag36.xml"/><Relationship Id="rId28" Type="http://schemas.openxmlformats.org/officeDocument/2006/relationships/tags" Target="../tags/tag35.xml"/><Relationship Id="rId27" Type="http://schemas.openxmlformats.org/officeDocument/2006/relationships/tags" Target="../tags/tag34.xml"/><Relationship Id="rId26" Type="http://schemas.openxmlformats.org/officeDocument/2006/relationships/tags" Target="../tags/tag33.xml"/><Relationship Id="rId25" Type="http://schemas.openxmlformats.org/officeDocument/2006/relationships/tags" Target="../tags/tag32.xml"/><Relationship Id="rId24" Type="http://schemas.openxmlformats.org/officeDocument/2006/relationships/tags" Target="../tags/tag31.xml"/><Relationship Id="rId23" Type="http://schemas.openxmlformats.org/officeDocument/2006/relationships/tags" Target="../tags/tag30.xml"/><Relationship Id="rId22" Type="http://schemas.openxmlformats.org/officeDocument/2006/relationships/tags" Target="../tags/tag29.xml"/><Relationship Id="rId21" Type="http://schemas.openxmlformats.org/officeDocument/2006/relationships/tags" Target="../tags/tag28.xml"/><Relationship Id="rId20" Type="http://schemas.openxmlformats.org/officeDocument/2006/relationships/tags" Target="../tags/tag27.xml"/><Relationship Id="rId2" Type="http://schemas.openxmlformats.org/officeDocument/2006/relationships/tags" Target="../tags/tag9.xml"/><Relationship Id="rId19" Type="http://schemas.openxmlformats.org/officeDocument/2006/relationships/tags" Target="../tags/tag26.xml"/><Relationship Id="rId18" Type="http://schemas.openxmlformats.org/officeDocument/2006/relationships/tags" Target="../tags/tag25.xml"/><Relationship Id="rId17" Type="http://schemas.openxmlformats.org/officeDocument/2006/relationships/tags" Target="../tags/tag24.xml"/><Relationship Id="rId16" Type="http://schemas.openxmlformats.org/officeDocument/2006/relationships/tags" Target="../tags/tag23.xml"/><Relationship Id="rId15" Type="http://schemas.openxmlformats.org/officeDocument/2006/relationships/tags" Target="../tags/tag22.xml"/><Relationship Id="rId14" Type="http://schemas.openxmlformats.org/officeDocument/2006/relationships/tags" Target="../tags/tag21.xml"/><Relationship Id="rId13" Type="http://schemas.openxmlformats.org/officeDocument/2006/relationships/tags" Target="../tags/tag20.xml"/><Relationship Id="rId12" Type="http://schemas.openxmlformats.org/officeDocument/2006/relationships/tags" Target="../tags/tag19.xml"/><Relationship Id="rId11" Type="http://schemas.openxmlformats.org/officeDocument/2006/relationships/tags" Target="../tags/tag18.xml"/><Relationship Id="rId10" Type="http://schemas.openxmlformats.org/officeDocument/2006/relationships/tags" Target="../tags/tag17.xml"/><Relationship Id="rId1" Type="http://schemas.openxmlformats.org/officeDocument/2006/relationships/tags" Target="../tags/tag8.xml"/></Relationships>
</file>

<file path=ppt/slides/_rels/slide20.xml.rels><?xml version="1.0" encoding="UTF-8" standalone="yes"?>
<Relationships xmlns="http://schemas.openxmlformats.org/package/2006/relationships"><Relationship Id="rId9" Type="http://schemas.openxmlformats.org/officeDocument/2006/relationships/tags" Target="../tags/tag118.xml"/><Relationship Id="rId8" Type="http://schemas.openxmlformats.org/officeDocument/2006/relationships/tags" Target="../tags/tag117.xml"/><Relationship Id="rId7" Type="http://schemas.openxmlformats.org/officeDocument/2006/relationships/tags" Target="../tags/tag116.xml"/><Relationship Id="rId6" Type="http://schemas.openxmlformats.org/officeDocument/2006/relationships/tags" Target="../tags/tag115.xml"/><Relationship Id="rId5" Type="http://schemas.openxmlformats.org/officeDocument/2006/relationships/tags" Target="../tags/tag114.xml"/><Relationship Id="rId4" Type="http://schemas.openxmlformats.org/officeDocument/2006/relationships/tags" Target="../tags/tag113.xml"/><Relationship Id="rId3" Type="http://schemas.openxmlformats.org/officeDocument/2006/relationships/tags" Target="../tags/tag112.xml"/><Relationship Id="rId21" Type="http://schemas.openxmlformats.org/officeDocument/2006/relationships/slideLayout" Target="../slideLayouts/slideLayout3.xml"/><Relationship Id="rId20" Type="http://schemas.openxmlformats.org/officeDocument/2006/relationships/image" Target="../media/image52.jpeg"/><Relationship Id="rId2" Type="http://schemas.openxmlformats.org/officeDocument/2006/relationships/tags" Target="../tags/tag111.xml"/><Relationship Id="rId19" Type="http://schemas.openxmlformats.org/officeDocument/2006/relationships/tags" Target="../tags/tag125.xml"/><Relationship Id="rId18" Type="http://schemas.openxmlformats.org/officeDocument/2006/relationships/tags" Target="../tags/tag124.xml"/><Relationship Id="rId17" Type="http://schemas.openxmlformats.org/officeDocument/2006/relationships/tags" Target="../tags/tag123.xml"/><Relationship Id="rId16" Type="http://schemas.openxmlformats.org/officeDocument/2006/relationships/image" Target="../media/image51.jpeg"/><Relationship Id="rId15" Type="http://schemas.openxmlformats.org/officeDocument/2006/relationships/tags" Target="../tags/tag122.xml"/><Relationship Id="rId14" Type="http://schemas.openxmlformats.org/officeDocument/2006/relationships/image" Target="../media/image50.jpeg"/><Relationship Id="rId13" Type="http://schemas.openxmlformats.org/officeDocument/2006/relationships/tags" Target="../tags/tag121.xml"/><Relationship Id="rId12" Type="http://schemas.openxmlformats.org/officeDocument/2006/relationships/image" Target="../media/image49.jpeg"/><Relationship Id="rId11" Type="http://schemas.openxmlformats.org/officeDocument/2006/relationships/tags" Target="../tags/tag120.xml"/><Relationship Id="rId10" Type="http://schemas.openxmlformats.org/officeDocument/2006/relationships/tags" Target="../tags/tag119.xml"/><Relationship Id="rId1" Type="http://schemas.openxmlformats.org/officeDocument/2006/relationships/tags" Target="../tags/tag110.xml"/></Relationships>
</file>

<file path=ppt/slides/_rels/slide21.xml.rels><?xml version="1.0" encoding="UTF-8" standalone="yes"?>
<Relationships xmlns="http://schemas.openxmlformats.org/package/2006/relationships"><Relationship Id="rId9" Type="http://schemas.openxmlformats.org/officeDocument/2006/relationships/image" Target="../media/image61.jpeg"/><Relationship Id="rId8" Type="http://schemas.openxmlformats.org/officeDocument/2006/relationships/image" Target="../media/image60.jpeg"/><Relationship Id="rId7" Type="http://schemas.openxmlformats.org/officeDocument/2006/relationships/image" Target="../media/image59.jpeg"/><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jpeg"/><Relationship Id="rId3" Type="http://schemas.openxmlformats.org/officeDocument/2006/relationships/image" Target="../media/image55.jpeg"/><Relationship Id="rId2" Type="http://schemas.openxmlformats.org/officeDocument/2006/relationships/image" Target="../media/image54.jpeg"/><Relationship Id="rId13" Type="http://schemas.openxmlformats.org/officeDocument/2006/relationships/slideLayout" Target="../slideLayouts/slideLayout3.xml"/><Relationship Id="rId12" Type="http://schemas.openxmlformats.org/officeDocument/2006/relationships/image" Target="../media/image64.png"/><Relationship Id="rId11" Type="http://schemas.openxmlformats.org/officeDocument/2006/relationships/image" Target="../media/image63.jpeg"/><Relationship Id="rId10" Type="http://schemas.openxmlformats.org/officeDocument/2006/relationships/image" Target="../media/image62.jpeg"/><Relationship Id="rId1" Type="http://schemas.openxmlformats.org/officeDocument/2006/relationships/image" Target="../media/image53.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27.xml"/></Relationships>
</file>

<file path=ppt/slides/_rels/slide26.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1.xml"/><Relationship Id="rId7" Type="http://schemas.openxmlformats.org/officeDocument/2006/relationships/tags" Target="../tags/tag134.xml"/><Relationship Id="rId6" Type="http://schemas.openxmlformats.org/officeDocument/2006/relationships/tags" Target="../tags/tag133.xml"/><Relationship Id="rId5" Type="http://schemas.openxmlformats.org/officeDocument/2006/relationships/tags" Target="../tags/tag132.xml"/><Relationship Id="rId4" Type="http://schemas.openxmlformats.org/officeDocument/2006/relationships/tags" Target="../tags/tag131.xml"/><Relationship Id="rId3" Type="http://schemas.openxmlformats.org/officeDocument/2006/relationships/tags" Target="../tags/tag130.xml"/><Relationship Id="rId2" Type="http://schemas.openxmlformats.org/officeDocument/2006/relationships/tags" Target="../tags/tag129.xml"/><Relationship Id="rId1" Type="http://schemas.openxmlformats.org/officeDocument/2006/relationships/tags" Target="../tags/tag128.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jpeg"/><Relationship Id="rId1" Type="http://schemas.openxmlformats.org/officeDocument/2006/relationships/tags" Target="../tags/tag44.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5.xml"/></Relationships>
</file>

<file path=ppt/slides/_rels/slide6.xml.rels><?xml version="1.0" encoding="UTF-8" standalone="yes"?>
<Relationships xmlns="http://schemas.openxmlformats.org/package/2006/relationships"><Relationship Id="rId9" Type="http://schemas.openxmlformats.org/officeDocument/2006/relationships/tags" Target="../tags/tag52.xml"/><Relationship Id="rId8" Type="http://schemas.openxmlformats.org/officeDocument/2006/relationships/tags" Target="../tags/tag51.xml"/><Relationship Id="rId7" Type="http://schemas.openxmlformats.org/officeDocument/2006/relationships/tags" Target="../tags/tag50.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image" Target="../media/image3.png"/><Relationship Id="rId19" Type="http://schemas.openxmlformats.org/officeDocument/2006/relationships/slideLayout" Target="../slideLayouts/slideLayout3.xml"/><Relationship Id="rId18" Type="http://schemas.openxmlformats.org/officeDocument/2006/relationships/tags" Target="../tags/tag61.xml"/><Relationship Id="rId17" Type="http://schemas.openxmlformats.org/officeDocument/2006/relationships/tags" Target="../tags/tag60.xml"/><Relationship Id="rId16" Type="http://schemas.openxmlformats.org/officeDocument/2006/relationships/tags" Target="../tags/tag59.xml"/><Relationship Id="rId15" Type="http://schemas.openxmlformats.org/officeDocument/2006/relationships/tags" Target="../tags/tag58.xml"/><Relationship Id="rId14" Type="http://schemas.openxmlformats.org/officeDocument/2006/relationships/tags" Target="../tags/tag57.xml"/><Relationship Id="rId13" Type="http://schemas.openxmlformats.org/officeDocument/2006/relationships/tags" Target="../tags/tag56.xml"/><Relationship Id="rId12" Type="http://schemas.openxmlformats.org/officeDocument/2006/relationships/tags" Target="../tags/tag55.xml"/><Relationship Id="rId11" Type="http://schemas.openxmlformats.org/officeDocument/2006/relationships/tags" Target="../tags/tag54.xml"/><Relationship Id="rId10" Type="http://schemas.openxmlformats.org/officeDocument/2006/relationships/tags" Target="../tags/tag53.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2.xml"/></Relationships>
</file>

<file path=ppt/slides/_rels/slide8.xml.rels><?xml version="1.0" encoding="UTF-8" standalone="yes"?>
<Relationships xmlns="http://schemas.openxmlformats.org/package/2006/relationships"><Relationship Id="rId9" Type="http://schemas.openxmlformats.org/officeDocument/2006/relationships/tags" Target="../tags/tag69.xml"/><Relationship Id="rId8" Type="http://schemas.openxmlformats.org/officeDocument/2006/relationships/tags" Target="../tags/tag68.xml"/><Relationship Id="rId7" Type="http://schemas.openxmlformats.org/officeDocument/2006/relationships/tags" Target="../tags/tag67.xml"/><Relationship Id="rId6" Type="http://schemas.openxmlformats.org/officeDocument/2006/relationships/tags" Target="../tags/tag66.xml"/><Relationship Id="rId5" Type="http://schemas.openxmlformats.org/officeDocument/2006/relationships/image" Target="../media/image5.png"/><Relationship Id="rId49" Type="http://schemas.openxmlformats.org/officeDocument/2006/relationships/notesSlide" Target="../notesSlides/notesSlide2.xml"/><Relationship Id="rId48" Type="http://schemas.openxmlformats.org/officeDocument/2006/relationships/slideLayout" Target="../slideLayouts/slideLayout3.xml"/><Relationship Id="rId47" Type="http://schemas.openxmlformats.org/officeDocument/2006/relationships/image" Target="../media/image8.png"/><Relationship Id="rId46" Type="http://schemas.openxmlformats.org/officeDocument/2006/relationships/tags" Target="../tags/tag104.xml"/><Relationship Id="rId45" Type="http://schemas.openxmlformats.org/officeDocument/2006/relationships/image" Target="../media/image7.png"/><Relationship Id="rId44" Type="http://schemas.openxmlformats.org/officeDocument/2006/relationships/tags" Target="../tags/tag103.xml"/><Relationship Id="rId43" Type="http://schemas.openxmlformats.org/officeDocument/2006/relationships/image" Target="../media/image6.png"/><Relationship Id="rId42" Type="http://schemas.openxmlformats.org/officeDocument/2006/relationships/tags" Target="../tags/tag102.xml"/><Relationship Id="rId41" Type="http://schemas.openxmlformats.org/officeDocument/2006/relationships/tags" Target="../tags/tag101.xml"/><Relationship Id="rId40" Type="http://schemas.openxmlformats.org/officeDocument/2006/relationships/tags" Target="../tags/tag100.xml"/><Relationship Id="rId4" Type="http://schemas.openxmlformats.org/officeDocument/2006/relationships/tags" Target="../tags/tag65.xml"/><Relationship Id="rId39" Type="http://schemas.openxmlformats.org/officeDocument/2006/relationships/tags" Target="../tags/tag99.xml"/><Relationship Id="rId38" Type="http://schemas.openxmlformats.org/officeDocument/2006/relationships/tags" Target="../tags/tag98.xml"/><Relationship Id="rId37" Type="http://schemas.openxmlformats.org/officeDocument/2006/relationships/tags" Target="../tags/tag97.xml"/><Relationship Id="rId36" Type="http://schemas.openxmlformats.org/officeDocument/2006/relationships/tags" Target="../tags/tag96.xml"/><Relationship Id="rId35" Type="http://schemas.openxmlformats.org/officeDocument/2006/relationships/tags" Target="../tags/tag95.xml"/><Relationship Id="rId34" Type="http://schemas.openxmlformats.org/officeDocument/2006/relationships/tags" Target="../tags/tag94.xml"/><Relationship Id="rId33" Type="http://schemas.openxmlformats.org/officeDocument/2006/relationships/tags" Target="../tags/tag93.xml"/><Relationship Id="rId32" Type="http://schemas.openxmlformats.org/officeDocument/2006/relationships/tags" Target="../tags/tag92.xml"/><Relationship Id="rId31" Type="http://schemas.openxmlformats.org/officeDocument/2006/relationships/tags" Target="../tags/tag91.xml"/><Relationship Id="rId30" Type="http://schemas.openxmlformats.org/officeDocument/2006/relationships/tags" Target="../tags/tag90.xml"/><Relationship Id="rId3" Type="http://schemas.openxmlformats.org/officeDocument/2006/relationships/tags" Target="../tags/tag64.xml"/><Relationship Id="rId29" Type="http://schemas.openxmlformats.org/officeDocument/2006/relationships/tags" Target="../tags/tag89.xml"/><Relationship Id="rId28" Type="http://schemas.openxmlformats.org/officeDocument/2006/relationships/tags" Target="../tags/tag88.xml"/><Relationship Id="rId27" Type="http://schemas.openxmlformats.org/officeDocument/2006/relationships/tags" Target="../tags/tag87.xml"/><Relationship Id="rId26" Type="http://schemas.openxmlformats.org/officeDocument/2006/relationships/tags" Target="../tags/tag86.xml"/><Relationship Id="rId25" Type="http://schemas.openxmlformats.org/officeDocument/2006/relationships/tags" Target="../tags/tag85.xml"/><Relationship Id="rId24" Type="http://schemas.openxmlformats.org/officeDocument/2006/relationships/tags" Target="../tags/tag84.xml"/><Relationship Id="rId23" Type="http://schemas.openxmlformats.org/officeDocument/2006/relationships/tags" Target="../tags/tag83.xml"/><Relationship Id="rId22" Type="http://schemas.openxmlformats.org/officeDocument/2006/relationships/tags" Target="../tags/tag82.xml"/><Relationship Id="rId21" Type="http://schemas.openxmlformats.org/officeDocument/2006/relationships/tags" Target="../tags/tag81.xml"/><Relationship Id="rId20" Type="http://schemas.openxmlformats.org/officeDocument/2006/relationships/tags" Target="../tags/tag80.xml"/><Relationship Id="rId2" Type="http://schemas.openxmlformats.org/officeDocument/2006/relationships/image" Target="../media/image4.png"/><Relationship Id="rId19" Type="http://schemas.openxmlformats.org/officeDocument/2006/relationships/tags" Target="../tags/tag79.xml"/><Relationship Id="rId18" Type="http://schemas.openxmlformats.org/officeDocument/2006/relationships/tags" Target="../tags/tag78.xml"/><Relationship Id="rId17" Type="http://schemas.openxmlformats.org/officeDocument/2006/relationships/tags" Target="../tags/tag77.xml"/><Relationship Id="rId16" Type="http://schemas.openxmlformats.org/officeDocument/2006/relationships/tags" Target="../tags/tag76.xml"/><Relationship Id="rId15" Type="http://schemas.openxmlformats.org/officeDocument/2006/relationships/tags" Target="../tags/tag75.xml"/><Relationship Id="rId14" Type="http://schemas.openxmlformats.org/officeDocument/2006/relationships/tags" Target="../tags/tag74.xml"/><Relationship Id="rId13" Type="http://schemas.openxmlformats.org/officeDocument/2006/relationships/tags" Target="../tags/tag73.xml"/><Relationship Id="rId12" Type="http://schemas.openxmlformats.org/officeDocument/2006/relationships/tags" Target="../tags/tag72.xml"/><Relationship Id="rId11" Type="http://schemas.openxmlformats.org/officeDocument/2006/relationships/tags" Target="../tags/tag71.xml"/><Relationship Id="rId10" Type="http://schemas.openxmlformats.org/officeDocument/2006/relationships/tags" Target="../tags/tag70.xml"/><Relationship Id="rId1" Type="http://schemas.openxmlformats.org/officeDocument/2006/relationships/tags" Target="../tags/tag63.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owerpoint template design by DAJU_PPT正版来源小红书大橘PPT微信DAJU_PPT请勿抄袭搬运！盗版必究！"/>
          <p:cNvSpPr txBox="1"/>
          <p:nvPr/>
        </p:nvSpPr>
        <p:spPr>
          <a:xfrm>
            <a:off x="2216135" y="2448000"/>
            <a:ext cx="7760970" cy="1106805"/>
          </a:xfrm>
          <a:prstGeom prst="rect">
            <a:avLst/>
          </a:prstGeom>
          <a:noFill/>
        </p:spPr>
        <p:txBody>
          <a:bodyPr wrap="none" rtlCol="0">
            <a:spAutoFit/>
          </a:bodyPr>
          <a:lstStyle/>
          <a:p>
            <a:pPr algn="ctr"/>
            <a:r>
              <a:rPr lang="zh-CN" altLang="en-US" sz="6600" b="1" dirty="0">
                <a:solidFill>
                  <a:schemeClr val="tx1"/>
                </a:solidFill>
                <a:latin typeface="楷体" panose="02010609060101010101" charset="-122"/>
                <a:ea typeface="楷体" panose="02010609060101010101" charset="-122"/>
                <a:sym typeface="+mn-ea"/>
              </a:rPr>
              <a:t>专注当下，精进不止</a:t>
            </a:r>
            <a:endParaRPr lang="zh-CN" altLang="en-US" sz="6600" b="1" dirty="0">
              <a:solidFill>
                <a:schemeClr val="tx1"/>
              </a:solidFill>
              <a:latin typeface="楷体" panose="02010609060101010101" charset="-122"/>
              <a:ea typeface="楷体" panose="02010609060101010101" charset="-122"/>
              <a:sym typeface="+mn-ea"/>
            </a:endParaRPr>
          </a:p>
        </p:txBody>
      </p:sp>
      <p:sp>
        <p:nvSpPr>
          <p:cNvPr id="24" name="powerpoint template design by DAJU_PPT正版来源小红书大橘PPT微信DAJU_PPT请勿抄袭搬运！盗版必究！"/>
          <p:cNvSpPr txBox="1"/>
          <p:nvPr/>
        </p:nvSpPr>
        <p:spPr>
          <a:xfrm>
            <a:off x="2407920" y="6249873"/>
            <a:ext cx="7376160" cy="307777"/>
          </a:xfrm>
          <a:prstGeom prst="rect">
            <a:avLst/>
          </a:prstGeom>
          <a:noFill/>
        </p:spPr>
        <p:txBody>
          <a:bodyPr wrap="square">
            <a:spAutoFit/>
          </a:bodyPr>
          <a:lstStyle/>
          <a:p>
            <a:pPr algn="ctr"/>
            <a:r>
              <a:rPr lang="en-US" altLang="zh-CN" sz="1400" dirty="0">
                <a:solidFill>
                  <a:schemeClr val="bg1"/>
                </a:solidFill>
                <a:cs typeface="+mn-ea"/>
                <a:sym typeface="+mn-lt"/>
              </a:rPr>
              <a:t>——</a:t>
            </a:r>
            <a:r>
              <a:rPr lang="en-US" altLang="zh-CN" sz="1400" spc="300" dirty="0">
                <a:solidFill>
                  <a:schemeClr val="bg1"/>
                </a:solidFill>
                <a:cs typeface="+mn-ea"/>
                <a:sym typeface="+mn-lt"/>
              </a:rPr>
              <a:t> </a:t>
            </a:r>
            <a:r>
              <a:rPr lang="zh-CN" altLang="en-US" sz="1400" spc="300" dirty="0">
                <a:solidFill>
                  <a:schemeClr val="bg1"/>
                </a:solidFill>
                <a:cs typeface="+mn-ea"/>
                <a:sym typeface="+mn-lt"/>
              </a:rPr>
              <a:t>艰苦朴素 </a:t>
            </a:r>
            <a:r>
              <a:rPr lang="en-US" altLang="zh-CN" sz="1400" spc="300" dirty="0">
                <a:solidFill>
                  <a:schemeClr val="bg1"/>
                </a:solidFill>
                <a:cs typeface="+mn-ea"/>
                <a:sym typeface="+mn-lt"/>
              </a:rPr>
              <a:t>· </a:t>
            </a:r>
            <a:r>
              <a:rPr lang="zh-CN" altLang="en-US" sz="1400" spc="300" dirty="0">
                <a:solidFill>
                  <a:schemeClr val="bg1"/>
                </a:solidFill>
                <a:cs typeface="+mn-ea"/>
                <a:sym typeface="+mn-lt"/>
              </a:rPr>
              <a:t>实事求是 </a:t>
            </a:r>
            <a:r>
              <a:rPr lang="en-US" altLang="zh-CN" sz="1400" spc="300" dirty="0">
                <a:solidFill>
                  <a:schemeClr val="bg1"/>
                </a:solidFill>
                <a:cs typeface="+mn-ea"/>
                <a:sym typeface="+mn-lt"/>
              </a:rPr>
              <a:t>· </a:t>
            </a:r>
            <a:r>
              <a:rPr lang="zh-CN" altLang="en-US" sz="1400" spc="300" dirty="0">
                <a:solidFill>
                  <a:schemeClr val="bg1"/>
                </a:solidFill>
                <a:cs typeface="+mn-ea"/>
                <a:sym typeface="+mn-lt"/>
              </a:rPr>
              <a:t>严格要求 </a:t>
            </a:r>
            <a:r>
              <a:rPr lang="en-US" altLang="zh-CN" sz="1400" spc="300" dirty="0">
                <a:solidFill>
                  <a:schemeClr val="bg1"/>
                </a:solidFill>
                <a:cs typeface="+mn-ea"/>
                <a:sym typeface="+mn-lt"/>
              </a:rPr>
              <a:t>· </a:t>
            </a:r>
            <a:r>
              <a:rPr lang="zh-CN" altLang="en-US" sz="1400" spc="300" dirty="0">
                <a:solidFill>
                  <a:schemeClr val="bg1"/>
                </a:solidFill>
                <a:cs typeface="+mn-ea"/>
                <a:sym typeface="+mn-lt"/>
              </a:rPr>
              <a:t>勇于探索 </a:t>
            </a:r>
            <a:r>
              <a:rPr lang="en-US" altLang="zh-CN" sz="1400" spc="-150" dirty="0">
                <a:solidFill>
                  <a:schemeClr val="bg1"/>
                </a:solidFill>
                <a:cs typeface="+mn-ea"/>
                <a:sym typeface="+mn-lt"/>
              </a:rPr>
              <a:t>——</a:t>
            </a:r>
            <a:endParaRPr lang="en-US" altLang="zh-CN" sz="1400" spc="-150" dirty="0">
              <a:solidFill>
                <a:schemeClr val="bg1"/>
              </a:solidFill>
              <a:cs typeface="+mn-ea"/>
              <a:sym typeface="+mn-lt"/>
            </a:endParaRPr>
          </a:p>
        </p:txBody>
      </p:sp>
      <p:sp>
        <p:nvSpPr>
          <p:cNvPr id="2" name="powerpoint template design by DAJU_PPT正版来源小红书大橘PPT微信DAJU_PPT请勿抄袭搬运！盗版必究！"/>
          <p:cNvSpPr/>
          <p:nvPr/>
        </p:nvSpPr>
        <p:spPr>
          <a:xfrm>
            <a:off x="351099" y="312517"/>
            <a:ext cx="11489802" cy="6302416"/>
          </a:xfrm>
          <a:prstGeom prst="rect">
            <a:avLst/>
          </a:prstGeom>
          <a:noFill/>
          <a:ln w="19050" cap="flat" cmpd="sng" algn="ctr">
            <a:solidFill>
              <a:schemeClr val="accent2"/>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custDataLst>
              <p:tags r:id="rId1"/>
            </p:custDataLst>
          </p:nvPr>
        </p:nvGrpSpPr>
        <p:grpSpPr>
          <a:xfrm>
            <a:off x="3348000" y="4362918"/>
            <a:ext cx="2333489" cy="400110"/>
            <a:chOff x="2660400" y="4933911"/>
            <a:chExt cx="2333489" cy="400110"/>
          </a:xfrm>
        </p:grpSpPr>
        <p:sp>
          <p:nvSpPr>
            <p:cNvPr id="8" name="文本框 15"/>
            <p:cNvSpPr txBox="1">
              <a:spLocks noChangeArrowheads="1"/>
            </p:cNvSpPr>
            <p:nvPr>
              <p:custDataLst>
                <p:tags r:id="rId2"/>
              </p:custDataLst>
            </p:nvPr>
          </p:nvSpPr>
          <p:spPr bwMode="auto">
            <a:xfrm>
              <a:off x="3165089" y="4933911"/>
              <a:ext cx="1828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00000"/>
                </a:lnSpc>
                <a:spcBef>
                  <a:spcPct val="0"/>
                </a:spcBef>
                <a:buFontTx/>
                <a:buNone/>
              </a:pPr>
              <a:r>
                <a:rPr lang="zh-CN" altLang="en-US" sz="2000" b="1" dirty="0">
                  <a:latin typeface="微软雅黑" panose="020B0503020204020204" pitchFamily="34" charset="-122"/>
                  <a:ea typeface="微软雅黑" panose="020B0503020204020204" pitchFamily="34" charset="-122"/>
                </a:rPr>
                <a:t>姓名：刘奥奇</a:t>
              </a:r>
              <a:endParaRPr lang="zh-CN" altLang="en-US" sz="2000" b="1" dirty="0">
                <a:solidFill>
                  <a:srgbClr val="262673"/>
                </a:solidFill>
                <a:latin typeface="微软雅黑" panose="020B0503020204020204" pitchFamily="34" charset="-122"/>
                <a:ea typeface="宋体" panose="02010600030101010101" pitchFamily="2" charset="-122"/>
              </a:endParaRPr>
            </a:p>
          </p:txBody>
        </p:sp>
        <p:sp>
          <p:nvSpPr>
            <p:cNvPr id="10" name="任意多边形: 形状 9"/>
            <p:cNvSpPr/>
            <p:nvPr>
              <p:custDataLst>
                <p:tags r:id="rId3"/>
              </p:custDataLst>
            </p:nvPr>
          </p:nvSpPr>
          <p:spPr bwMode="auto">
            <a:xfrm>
              <a:off x="2660400" y="4965661"/>
              <a:ext cx="287338" cy="288925"/>
            </a:xfrm>
            <a:custGeom>
              <a:avLst/>
              <a:gdLst>
                <a:gd name="T0" fmla="*/ 6045 w 10253"/>
                <a:gd name="T1" fmla="*/ 403 h 11900"/>
                <a:gd name="T2" fmla="*/ 2127 w 10253"/>
                <a:gd name="T3" fmla="*/ 1983 h 11900"/>
                <a:gd name="T4" fmla="*/ 2607 w 10253"/>
                <a:gd name="T5" fmla="*/ 6229 h 11900"/>
                <a:gd name="T6" fmla="*/ 3080 w 10253"/>
                <a:gd name="T7" fmla="*/ 6609 h 11900"/>
                <a:gd name="T8" fmla="*/ 2407 w 10253"/>
                <a:gd name="T9" fmla="*/ 7010 h 11900"/>
                <a:gd name="T10" fmla="*/ 209 w 10253"/>
                <a:gd name="T11" fmla="*/ 9945 h 11900"/>
                <a:gd name="T12" fmla="*/ 16 w 10253"/>
                <a:gd name="T13" fmla="*/ 11283 h 11900"/>
                <a:gd name="T14" fmla="*/ 513 w 10253"/>
                <a:gd name="T15" fmla="*/ 11861 h 11900"/>
                <a:gd name="T16" fmla="*/ 1085 w 10253"/>
                <a:gd name="T17" fmla="*/ 11358 h 11900"/>
                <a:gd name="T18" fmla="*/ 1147 w 10253"/>
                <a:gd name="T19" fmla="*/ 10779 h 11900"/>
                <a:gd name="T20" fmla="*/ 5078 w 10253"/>
                <a:gd name="T21" fmla="*/ 7310 h 11900"/>
                <a:gd name="T22" fmla="*/ 8651 w 10253"/>
                <a:gd name="T23" fmla="*/ 3734 h 11900"/>
                <a:gd name="T24" fmla="*/ 6045 w 10253"/>
                <a:gd name="T25" fmla="*/ 403 h 11900"/>
                <a:gd name="T26" fmla="*/ 5130 w 10253"/>
                <a:gd name="T27" fmla="*/ 6207 h 11900"/>
                <a:gd name="T28" fmla="*/ 2713 w 10253"/>
                <a:gd name="T29" fmla="*/ 3790 h 11900"/>
                <a:gd name="T30" fmla="*/ 5133 w 10253"/>
                <a:gd name="T31" fmla="*/ 1377 h 11900"/>
                <a:gd name="T32" fmla="*/ 7546 w 10253"/>
                <a:gd name="T33" fmla="*/ 3793 h 11900"/>
                <a:gd name="T34" fmla="*/ 5130 w 10253"/>
                <a:gd name="T35" fmla="*/ 6207 h 11900"/>
                <a:gd name="T36" fmla="*/ 10246 w 10253"/>
                <a:gd name="T37" fmla="*/ 10990 h 11900"/>
                <a:gd name="T38" fmla="*/ 8912 w 10253"/>
                <a:gd name="T39" fmla="*/ 7891 h 11900"/>
                <a:gd name="T40" fmla="*/ 8672 w 10253"/>
                <a:gd name="T41" fmla="*/ 7678 h 11900"/>
                <a:gd name="T42" fmla="*/ 8035 w 10253"/>
                <a:gd name="T43" fmla="*/ 7752 h 11900"/>
                <a:gd name="T44" fmla="*/ 7945 w 10253"/>
                <a:gd name="T45" fmla="*/ 8340 h 11900"/>
                <a:gd name="T46" fmla="*/ 8209 w 10253"/>
                <a:gd name="T47" fmla="*/ 8694 h 11900"/>
                <a:gd name="T48" fmla="*/ 9068 w 10253"/>
                <a:gd name="T49" fmla="*/ 10473 h 11900"/>
                <a:gd name="T50" fmla="*/ 9186 w 10253"/>
                <a:gd name="T51" fmla="*/ 11366 h 11900"/>
                <a:gd name="T52" fmla="*/ 9755 w 10253"/>
                <a:gd name="T53" fmla="*/ 11859 h 11900"/>
                <a:gd name="T54" fmla="*/ 10245 w 10253"/>
                <a:gd name="T55" fmla="*/ 11349 h 11900"/>
                <a:gd name="T56" fmla="*/ 10246 w 10253"/>
                <a:gd name="T57" fmla="*/ 10990 h 11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253" h="11900">
                  <a:moveTo>
                    <a:pt x="6045" y="403"/>
                  </a:moveTo>
                  <a:cubicBezTo>
                    <a:pt x="4538" y="0"/>
                    <a:pt x="2932" y="648"/>
                    <a:pt x="2127" y="1983"/>
                  </a:cubicBezTo>
                  <a:cubicBezTo>
                    <a:pt x="1308" y="3340"/>
                    <a:pt x="1501" y="5069"/>
                    <a:pt x="2607" y="6229"/>
                  </a:cubicBezTo>
                  <a:cubicBezTo>
                    <a:pt x="2725" y="6352"/>
                    <a:pt x="2874" y="6445"/>
                    <a:pt x="3080" y="6609"/>
                  </a:cubicBezTo>
                  <a:cubicBezTo>
                    <a:pt x="2775" y="6790"/>
                    <a:pt x="2587" y="6894"/>
                    <a:pt x="2407" y="7010"/>
                  </a:cubicBezTo>
                  <a:cubicBezTo>
                    <a:pt x="1309" y="7715"/>
                    <a:pt x="555" y="8686"/>
                    <a:pt x="209" y="9945"/>
                  </a:cubicBezTo>
                  <a:cubicBezTo>
                    <a:pt x="90" y="10377"/>
                    <a:pt x="39" y="10835"/>
                    <a:pt x="16" y="11283"/>
                  </a:cubicBezTo>
                  <a:cubicBezTo>
                    <a:pt x="0" y="11614"/>
                    <a:pt x="237" y="11838"/>
                    <a:pt x="513" y="11861"/>
                  </a:cubicBezTo>
                  <a:cubicBezTo>
                    <a:pt x="786" y="11883"/>
                    <a:pt x="1020" y="11688"/>
                    <a:pt x="1085" y="11358"/>
                  </a:cubicBezTo>
                  <a:cubicBezTo>
                    <a:pt x="1122" y="11169"/>
                    <a:pt x="1125" y="10972"/>
                    <a:pt x="1147" y="10779"/>
                  </a:cubicBezTo>
                  <a:cubicBezTo>
                    <a:pt x="1377" y="8785"/>
                    <a:pt x="3068" y="7293"/>
                    <a:pt x="5078" y="7310"/>
                  </a:cubicBezTo>
                  <a:cubicBezTo>
                    <a:pt x="7064" y="7327"/>
                    <a:pt x="8700" y="5690"/>
                    <a:pt x="8651" y="3734"/>
                  </a:cubicBezTo>
                  <a:cubicBezTo>
                    <a:pt x="8612" y="2175"/>
                    <a:pt x="7538" y="802"/>
                    <a:pt x="6045" y="403"/>
                  </a:cubicBezTo>
                  <a:close/>
                  <a:moveTo>
                    <a:pt x="5130" y="6207"/>
                  </a:moveTo>
                  <a:cubicBezTo>
                    <a:pt x="3780" y="6205"/>
                    <a:pt x="2711" y="5135"/>
                    <a:pt x="2713" y="3790"/>
                  </a:cubicBezTo>
                  <a:cubicBezTo>
                    <a:pt x="2715" y="2440"/>
                    <a:pt x="3782" y="1377"/>
                    <a:pt x="5133" y="1377"/>
                  </a:cubicBezTo>
                  <a:cubicBezTo>
                    <a:pt x="6490" y="1377"/>
                    <a:pt x="7545" y="2434"/>
                    <a:pt x="7546" y="3793"/>
                  </a:cubicBezTo>
                  <a:cubicBezTo>
                    <a:pt x="7547" y="5148"/>
                    <a:pt x="6485" y="6208"/>
                    <a:pt x="5130" y="6207"/>
                  </a:cubicBezTo>
                  <a:close/>
                  <a:moveTo>
                    <a:pt x="10246" y="10990"/>
                  </a:moveTo>
                  <a:cubicBezTo>
                    <a:pt x="10214" y="9952"/>
                    <a:pt x="9662" y="8652"/>
                    <a:pt x="8912" y="7891"/>
                  </a:cubicBezTo>
                  <a:cubicBezTo>
                    <a:pt x="8837" y="7815"/>
                    <a:pt x="8763" y="7730"/>
                    <a:pt x="8672" y="7678"/>
                  </a:cubicBezTo>
                  <a:cubicBezTo>
                    <a:pt x="8446" y="7550"/>
                    <a:pt x="8183" y="7532"/>
                    <a:pt x="8035" y="7752"/>
                  </a:cubicBezTo>
                  <a:cubicBezTo>
                    <a:pt x="7933" y="7904"/>
                    <a:pt x="7920" y="8147"/>
                    <a:pt x="7945" y="8340"/>
                  </a:cubicBezTo>
                  <a:cubicBezTo>
                    <a:pt x="7961" y="8467"/>
                    <a:pt x="8114" y="8579"/>
                    <a:pt x="8209" y="8694"/>
                  </a:cubicBezTo>
                  <a:cubicBezTo>
                    <a:pt x="8640" y="9217"/>
                    <a:pt x="8940" y="9805"/>
                    <a:pt x="9068" y="10473"/>
                  </a:cubicBezTo>
                  <a:cubicBezTo>
                    <a:pt x="9124" y="10767"/>
                    <a:pt x="9136" y="11070"/>
                    <a:pt x="9186" y="11366"/>
                  </a:cubicBezTo>
                  <a:cubicBezTo>
                    <a:pt x="9240" y="11683"/>
                    <a:pt x="9486" y="11900"/>
                    <a:pt x="9755" y="11859"/>
                  </a:cubicBezTo>
                  <a:cubicBezTo>
                    <a:pt x="10037" y="11816"/>
                    <a:pt x="10222" y="11652"/>
                    <a:pt x="10245" y="11349"/>
                  </a:cubicBezTo>
                  <a:cubicBezTo>
                    <a:pt x="10253" y="11242"/>
                    <a:pt x="10246" y="11134"/>
                    <a:pt x="10246" y="10990"/>
                  </a:cubicBezTo>
                  <a:close/>
                </a:path>
              </a:pathLst>
            </a:custGeom>
          </p:spPr>
          <p:style>
            <a:lnRef idx="0">
              <a:srgbClr val="FFFFFF"/>
            </a:lnRef>
            <a:fillRef idx="1">
              <a:schemeClr val="accent1"/>
            </a:fillRef>
            <a:effectRef idx="0">
              <a:srgbClr val="FFFFFF"/>
            </a:effectRef>
            <a:fontRef idx="minor">
              <a:schemeClr val="lt1"/>
            </a:fontRef>
          </p:style>
          <p:txBody>
            <a:bodyPr anchor="ctr"/>
            <a:lstStyle/>
            <a:p>
              <a:pPr algn="ctr">
                <a:defRPr/>
              </a:pPr>
              <a:endParaRPr lang="en-US" dirty="0"/>
            </a:p>
          </p:txBody>
        </p:sp>
      </p:grpSp>
      <p:grpSp>
        <p:nvGrpSpPr>
          <p:cNvPr id="19" name="组合 18"/>
          <p:cNvGrpSpPr/>
          <p:nvPr>
            <p:custDataLst>
              <p:tags r:id="rId4"/>
            </p:custDataLst>
          </p:nvPr>
        </p:nvGrpSpPr>
        <p:grpSpPr>
          <a:xfrm>
            <a:off x="6228000" y="4361330"/>
            <a:ext cx="3210251" cy="398780"/>
            <a:chOff x="6804000" y="4932323"/>
            <a:chExt cx="3210251" cy="398780"/>
          </a:xfrm>
        </p:grpSpPr>
        <p:sp>
          <p:nvSpPr>
            <p:cNvPr id="9" name="文本框 16"/>
            <p:cNvSpPr txBox="1">
              <a:spLocks noChangeArrowheads="1"/>
            </p:cNvSpPr>
            <p:nvPr>
              <p:custDataLst>
                <p:tags r:id="rId5"/>
              </p:custDataLst>
            </p:nvPr>
          </p:nvSpPr>
          <p:spPr bwMode="auto">
            <a:xfrm>
              <a:off x="7359251" y="4932323"/>
              <a:ext cx="265500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00000"/>
                </a:lnSpc>
                <a:spcBef>
                  <a:spcPct val="0"/>
                </a:spcBef>
                <a:buFontTx/>
                <a:buNone/>
              </a:pPr>
              <a:r>
                <a:rPr lang="zh-CN" altLang="en-US" sz="2000" b="1" dirty="0">
                  <a:latin typeface="微软雅黑" panose="020B0503020204020204" pitchFamily="34" charset="-122"/>
                  <a:ea typeface="微软雅黑" panose="020B0503020204020204" pitchFamily="34" charset="-122"/>
                </a:rPr>
                <a:t>学校：</a:t>
              </a:r>
              <a:r>
                <a:rPr lang="zh-CN" altLang="en-US" sz="2000" b="1" dirty="0">
                  <a:latin typeface="+mj-ea"/>
                  <a:ea typeface="+mj-ea"/>
                </a:rPr>
                <a:t>郑州大学</a:t>
              </a:r>
              <a:endParaRPr lang="zh-CN" altLang="en-US" sz="2000" b="1" dirty="0">
                <a:latin typeface="+mj-ea"/>
                <a:ea typeface="+mj-ea"/>
              </a:endParaRPr>
            </a:p>
          </p:txBody>
        </p:sp>
        <p:sp>
          <p:nvSpPr>
            <p:cNvPr id="15" name="任意多边形: 形状 14"/>
            <p:cNvSpPr>
              <a:spLocks noChangeAspect="1"/>
            </p:cNvSpPr>
            <p:nvPr>
              <p:custDataLst>
                <p:tags r:id="rId6"/>
              </p:custDataLst>
            </p:nvPr>
          </p:nvSpPr>
          <p:spPr>
            <a:xfrm>
              <a:off x="6804000" y="4935600"/>
              <a:ext cx="324000" cy="324000"/>
            </a:xfrm>
            <a:custGeom>
              <a:avLst/>
              <a:gdLst>
                <a:gd name="T0" fmla="*/ 0 w 12794"/>
                <a:gd name="T1" fmla="*/ 4949 h 12800"/>
                <a:gd name="T2" fmla="*/ 0 w 12794"/>
                <a:gd name="T3" fmla="*/ 5821 h 12800"/>
                <a:gd name="T4" fmla="*/ 6397 w 12794"/>
                <a:gd name="T5" fmla="*/ 872 h 12800"/>
                <a:gd name="T6" fmla="*/ 12794 w 12794"/>
                <a:gd name="T7" fmla="*/ 5821 h 12800"/>
                <a:gd name="T8" fmla="*/ 12794 w 12794"/>
                <a:gd name="T9" fmla="*/ 4949 h 12800"/>
                <a:gd name="T10" fmla="*/ 6397 w 12794"/>
                <a:gd name="T11" fmla="*/ 0 h 12800"/>
                <a:gd name="T12" fmla="*/ 0 w 12794"/>
                <a:gd name="T13" fmla="*/ 4949 h 12800"/>
                <a:gd name="T14" fmla="*/ 11631 w 12794"/>
                <a:gd name="T15" fmla="*/ 3412 h 12800"/>
                <a:gd name="T16" fmla="*/ 11631 w 12794"/>
                <a:gd name="T17" fmla="*/ 296 h 12800"/>
                <a:gd name="T18" fmla="*/ 9886 w 12794"/>
                <a:gd name="T19" fmla="*/ 296 h 12800"/>
                <a:gd name="T20" fmla="*/ 9886 w 12794"/>
                <a:gd name="T21" fmla="*/ 2041 h 12800"/>
                <a:gd name="T22" fmla="*/ 10468 w 12794"/>
                <a:gd name="T23" fmla="*/ 2548 h 12800"/>
                <a:gd name="T24" fmla="*/ 10468 w 12794"/>
                <a:gd name="T25" fmla="*/ 878 h 12800"/>
                <a:gd name="T26" fmla="*/ 11050 w 12794"/>
                <a:gd name="T27" fmla="*/ 878 h 12800"/>
                <a:gd name="T28" fmla="*/ 11050 w 12794"/>
                <a:gd name="T29" fmla="*/ 2913 h 12800"/>
                <a:gd name="T30" fmla="*/ 11631 w 12794"/>
                <a:gd name="T31" fmla="*/ 3412 h 12800"/>
                <a:gd name="T32" fmla="*/ 8740 w 12794"/>
                <a:gd name="T33" fmla="*/ 12218 h 12800"/>
                <a:gd name="T34" fmla="*/ 8740 w 12794"/>
                <a:gd name="T35" fmla="*/ 12800 h 12800"/>
                <a:gd name="T36" fmla="*/ 11635 w 12794"/>
                <a:gd name="T37" fmla="*/ 12800 h 12800"/>
                <a:gd name="T38" fmla="*/ 11635 w 12794"/>
                <a:gd name="T39" fmla="*/ 5746 h 12800"/>
                <a:gd name="T40" fmla="*/ 11054 w 12794"/>
                <a:gd name="T41" fmla="*/ 5281 h 12800"/>
                <a:gd name="T42" fmla="*/ 11054 w 12794"/>
                <a:gd name="T43" fmla="*/ 12218 h 12800"/>
                <a:gd name="T44" fmla="*/ 8740 w 12794"/>
                <a:gd name="T45" fmla="*/ 12218 h 12800"/>
                <a:gd name="T46" fmla="*/ 4652 w 12794"/>
                <a:gd name="T47" fmla="*/ 12795 h 12800"/>
                <a:gd name="T48" fmla="*/ 8142 w 12794"/>
                <a:gd name="T49" fmla="*/ 12795 h 12800"/>
                <a:gd name="T50" fmla="*/ 8142 w 12794"/>
                <a:gd name="T51" fmla="*/ 6979 h 12800"/>
                <a:gd name="T52" fmla="*/ 4652 w 12794"/>
                <a:gd name="T53" fmla="*/ 6979 h 12800"/>
                <a:gd name="T54" fmla="*/ 4652 w 12794"/>
                <a:gd name="T55" fmla="*/ 12795 h 12800"/>
                <a:gd name="T56" fmla="*/ 5234 w 12794"/>
                <a:gd name="T57" fmla="*/ 7561 h 12800"/>
                <a:gd name="T58" fmla="*/ 7560 w 12794"/>
                <a:gd name="T59" fmla="*/ 7561 h 12800"/>
                <a:gd name="T60" fmla="*/ 7560 w 12794"/>
                <a:gd name="T61" fmla="*/ 12213 h 12800"/>
                <a:gd name="T62" fmla="*/ 5234 w 12794"/>
                <a:gd name="T63" fmla="*/ 12213 h 12800"/>
                <a:gd name="T64" fmla="*/ 5234 w 12794"/>
                <a:gd name="T65" fmla="*/ 7561 h 12800"/>
                <a:gd name="T66" fmla="*/ 1163 w 12794"/>
                <a:gd name="T67" fmla="*/ 5768 h 12800"/>
                <a:gd name="T68" fmla="*/ 1163 w 12794"/>
                <a:gd name="T69" fmla="*/ 12800 h 12800"/>
                <a:gd name="T70" fmla="*/ 4059 w 12794"/>
                <a:gd name="T71" fmla="*/ 12800 h 12800"/>
                <a:gd name="T72" fmla="*/ 4059 w 12794"/>
                <a:gd name="T73" fmla="*/ 12218 h 12800"/>
                <a:gd name="T74" fmla="*/ 1744 w 12794"/>
                <a:gd name="T75" fmla="*/ 12218 h 12800"/>
                <a:gd name="T76" fmla="*/ 1744 w 12794"/>
                <a:gd name="T77" fmla="*/ 5297 h 12800"/>
                <a:gd name="T78" fmla="*/ 1163 w 12794"/>
                <a:gd name="T79" fmla="*/ 5768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94" h="12800">
                  <a:moveTo>
                    <a:pt x="0" y="4949"/>
                  </a:moveTo>
                  <a:lnTo>
                    <a:pt x="0" y="5821"/>
                  </a:lnTo>
                  <a:lnTo>
                    <a:pt x="6397" y="872"/>
                  </a:lnTo>
                  <a:lnTo>
                    <a:pt x="12794" y="5821"/>
                  </a:lnTo>
                  <a:lnTo>
                    <a:pt x="12794" y="4949"/>
                  </a:lnTo>
                  <a:lnTo>
                    <a:pt x="6397" y="0"/>
                  </a:lnTo>
                  <a:lnTo>
                    <a:pt x="0" y="4949"/>
                  </a:lnTo>
                  <a:close/>
                  <a:moveTo>
                    <a:pt x="11631" y="3412"/>
                  </a:moveTo>
                  <a:lnTo>
                    <a:pt x="11631" y="296"/>
                  </a:lnTo>
                  <a:lnTo>
                    <a:pt x="9886" y="296"/>
                  </a:lnTo>
                  <a:lnTo>
                    <a:pt x="9886" y="2041"/>
                  </a:lnTo>
                  <a:lnTo>
                    <a:pt x="10468" y="2548"/>
                  </a:lnTo>
                  <a:lnTo>
                    <a:pt x="10468" y="878"/>
                  </a:lnTo>
                  <a:lnTo>
                    <a:pt x="11050" y="878"/>
                  </a:lnTo>
                  <a:lnTo>
                    <a:pt x="11050" y="2913"/>
                  </a:lnTo>
                  <a:lnTo>
                    <a:pt x="11631" y="3412"/>
                  </a:lnTo>
                  <a:close/>
                  <a:moveTo>
                    <a:pt x="8740" y="12218"/>
                  </a:moveTo>
                  <a:lnTo>
                    <a:pt x="8740" y="12800"/>
                  </a:lnTo>
                  <a:lnTo>
                    <a:pt x="11635" y="12800"/>
                  </a:lnTo>
                  <a:lnTo>
                    <a:pt x="11635" y="5746"/>
                  </a:lnTo>
                  <a:lnTo>
                    <a:pt x="11054" y="5281"/>
                  </a:lnTo>
                  <a:lnTo>
                    <a:pt x="11054" y="12218"/>
                  </a:lnTo>
                  <a:lnTo>
                    <a:pt x="8740" y="12218"/>
                  </a:lnTo>
                  <a:close/>
                  <a:moveTo>
                    <a:pt x="4652" y="12795"/>
                  </a:moveTo>
                  <a:lnTo>
                    <a:pt x="8142" y="12795"/>
                  </a:lnTo>
                  <a:lnTo>
                    <a:pt x="8142" y="6979"/>
                  </a:lnTo>
                  <a:lnTo>
                    <a:pt x="4652" y="6979"/>
                  </a:lnTo>
                  <a:lnTo>
                    <a:pt x="4652" y="12795"/>
                  </a:lnTo>
                  <a:close/>
                  <a:moveTo>
                    <a:pt x="5234" y="7561"/>
                  </a:moveTo>
                  <a:lnTo>
                    <a:pt x="7560" y="7561"/>
                  </a:lnTo>
                  <a:lnTo>
                    <a:pt x="7560" y="12213"/>
                  </a:lnTo>
                  <a:lnTo>
                    <a:pt x="5234" y="12213"/>
                  </a:lnTo>
                  <a:lnTo>
                    <a:pt x="5234" y="7561"/>
                  </a:lnTo>
                  <a:close/>
                  <a:moveTo>
                    <a:pt x="1163" y="5768"/>
                  </a:moveTo>
                  <a:lnTo>
                    <a:pt x="1163" y="12800"/>
                  </a:lnTo>
                  <a:lnTo>
                    <a:pt x="4059" y="12800"/>
                  </a:lnTo>
                  <a:lnTo>
                    <a:pt x="4059" y="12218"/>
                  </a:lnTo>
                  <a:lnTo>
                    <a:pt x="1744" y="12218"/>
                  </a:lnTo>
                  <a:lnTo>
                    <a:pt x="1744" y="5297"/>
                  </a:lnTo>
                  <a:lnTo>
                    <a:pt x="1163" y="5768"/>
                  </a:lnTo>
                  <a:close/>
                </a:path>
              </a:pathLst>
            </a:custGeom>
            <a:solidFill>
              <a:srgbClr val="03938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grpSp>
      <p:grpSp>
        <p:nvGrpSpPr>
          <p:cNvPr id="21" name="组合 20"/>
          <p:cNvGrpSpPr/>
          <p:nvPr/>
        </p:nvGrpSpPr>
        <p:grpSpPr>
          <a:xfrm>
            <a:off x="4432299" y="-2"/>
            <a:ext cx="3327402" cy="1663702"/>
            <a:chOff x="4432299" y="-2"/>
            <a:chExt cx="3327402" cy="1663702"/>
          </a:xfrm>
          <a:solidFill>
            <a:srgbClr val="039395"/>
          </a:solidFill>
        </p:grpSpPr>
        <p:sp>
          <p:nvSpPr>
            <p:cNvPr id="5" name="任意多边形: 形状 4"/>
            <p:cNvSpPr/>
            <p:nvPr/>
          </p:nvSpPr>
          <p:spPr>
            <a:xfrm>
              <a:off x="4432299" y="-2"/>
              <a:ext cx="3327402" cy="1663702"/>
            </a:xfrm>
            <a:custGeom>
              <a:avLst/>
              <a:gdLst>
                <a:gd name="connsiteX0" fmla="*/ 0 w 3389498"/>
                <a:gd name="connsiteY0" fmla="*/ 0 h 1694750"/>
                <a:gd name="connsiteX1" fmla="*/ 3389498 w 3389498"/>
                <a:gd name="connsiteY1" fmla="*/ 0 h 1694750"/>
                <a:gd name="connsiteX2" fmla="*/ 3389498 w 3389498"/>
                <a:gd name="connsiteY2" fmla="*/ 1 h 1694750"/>
                <a:gd name="connsiteX3" fmla="*/ 1694749 w 3389498"/>
                <a:gd name="connsiteY3" fmla="*/ 1694750 h 1694750"/>
                <a:gd name="connsiteX4" fmla="*/ 0 w 3389498"/>
                <a:gd name="connsiteY4" fmla="*/ 1 h 169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9497" h="1694750">
                  <a:moveTo>
                    <a:pt x="0" y="0"/>
                  </a:moveTo>
                  <a:lnTo>
                    <a:pt x="3389498" y="0"/>
                  </a:lnTo>
                  <a:lnTo>
                    <a:pt x="3389498" y="1"/>
                  </a:lnTo>
                  <a:cubicBezTo>
                    <a:pt x="3389498" y="935985"/>
                    <a:pt x="2630733" y="1694750"/>
                    <a:pt x="1694749" y="1694750"/>
                  </a:cubicBezTo>
                  <a:cubicBezTo>
                    <a:pt x="758765" y="1694750"/>
                    <a:pt x="0" y="935985"/>
                    <a:pt x="0" y="1"/>
                  </a:cubicBezTo>
                  <a:close/>
                </a:path>
              </a:pathLst>
            </a:custGeom>
            <a:solidFill>
              <a:srgbClr val="39476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6" name="graduation-hat-front-view_27483"/>
            <p:cNvSpPr>
              <a:spLocks noChangeAspect="1"/>
            </p:cNvSpPr>
            <p:nvPr/>
          </p:nvSpPr>
          <p:spPr bwMode="auto">
            <a:xfrm>
              <a:off x="5180644" y="208110"/>
              <a:ext cx="1830718" cy="1156799"/>
            </a:xfrm>
            <a:custGeom>
              <a:avLst/>
              <a:gdLst>
                <a:gd name="connsiteX0" fmla="*/ 104550 w 604718"/>
                <a:gd name="connsiteY0" fmla="*/ 208330 h 382112"/>
                <a:gd name="connsiteX1" fmla="*/ 156180 w 604718"/>
                <a:gd name="connsiteY1" fmla="*/ 208330 h 382112"/>
                <a:gd name="connsiteX2" fmla="*/ 261642 w 604718"/>
                <a:gd name="connsiteY2" fmla="*/ 248878 h 382112"/>
                <a:gd name="connsiteX3" fmla="*/ 298947 w 604718"/>
                <a:gd name="connsiteY3" fmla="*/ 255007 h 382112"/>
                <a:gd name="connsiteX4" fmla="*/ 340187 w 604718"/>
                <a:gd name="connsiteY4" fmla="*/ 247621 h 382112"/>
                <a:gd name="connsiteX5" fmla="*/ 433687 w 604718"/>
                <a:gd name="connsiteY5" fmla="*/ 208330 h 382112"/>
                <a:gd name="connsiteX6" fmla="*/ 490825 w 604718"/>
                <a:gd name="connsiteY6" fmla="*/ 208330 h 382112"/>
                <a:gd name="connsiteX7" fmla="*/ 490825 w 604718"/>
                <a:gd name="connsiteY7" fmla="*/ 271509 h 382112"/>
                <a:gd name="connsiteX8" fmla="*/ 458400 w 604718"/>
                <a:gd name="connsiteY8" fmla="*/ 320701 h 382112"/>
                <a:gd name="connsiteX9" fmla="*/ 329326 w 604718"/>
                <a:gd name="connsiteY9" fmla="*/ 376337 h 382112"/>
                <a:gd name="connsiteX10" fmla="*/ 264632 w 604718"/>
                <a:gd name="connsiteY10" fmla="*/ 376337 h 382112"/>
                <a:gd name="connsiteX11" fmla="*/ 136819 w 604718"/>
                <a:gd name="connsiteY11" fmla="*/ 320701 h 382112"/>
                <a:gd name="connsiteX12" fmla="*/ 104550 w 604718"/>
                <a:gd name="connsiteY12" fmla="*/ 271509 h 382112"/>
                <a:gd name="connsiteX13" fmla="*/ 300973 w 604718"/>
                <a:gd name="connsiteY13" fmla="*/ 5 h 382112"/>
                <a:gd name="connsiteX14" fmla="*/ 334162 w 604718"/>
                <a:gd name="connsiteY14" fmla="*/ 4701 h 382112"/>
                <a:gd name="connsiteX15" fmla="*/ 581267 w 604718"/>
                <a:gd name="connsiteY15" fmla="*/ 92552 h 382112"/>
                <a:gd name="connsiteX16" fmla="*/ 588822 w 604718"/>
                <a:gd name="connsiteY16" fmla="*/ 114398 h 382112"/>
                <a:gd name="connsiteX17" fmla="*/ 589136 w 604718"/>
                <a:gd name="connsiteY17" fmla="*/ 114398 h 382112"/>
                <a:gd name="connsiteX18" fmla="*/ 589136 w 604718"/>
                <a:gd name="connsiteY18" fmla="*/ 270771 h 382112"/>
                <a:gd name="connsiteX19" fmla="*/ 604718 w 604718"/>
                <a:gd name="connsiteY19" fmla="*/ 321376 h 382112"/>
                <a:gd name="connsiteX20" fmla="*/ 561278 w 604718"/>
                <a:gd name="connsiteY20" fmla="*/ 321376 h 382112"/>
                <a:gd name="connsiteX21" fmla="*/ 576388 w 604718"/>
                <a:gd name="connsiteY21" fmla="*/ 271242 h 382112"/>
                <a:gd name="connsiteX22" fmla="*/ 576388 w 604718"/>
                <a:gd name="connsiteY22" fmla="*/ 120370 h 382112"/>
                <a:gd name="connsiteX23" fmla="*/ 333376 w 604718"/>
                <a:gd name="connsiteY23" fmla="*/ 222680 h 382112"/>
                <a:gd name="connsiteX24" fmla="*/ 268058 w 604718"/>
                <a:gd name="connsiteY24" fmla="*/ 223780 h 382112"/>
                <a:gd name="connsiteX25" fmla="*/ 13556 w 604718"/>
                <a:gd name="connsiteY25" fmla="*/ 125870 h 382112"/>
                <a:gd name="connsiteX26" fmla="*/ 13714 w 604718"/>
                <a:gd name="connsiteY26" fmla="*/ 100882 h 382112"/>
                <a:gd name="connsiteX27" fmla="*/ 267901 w 604718"/>
                <a:gd name="connsiteY27" fmla="*/ 5329 h 382112"/>
                <a:gd name="connsiteX28" fmla="*/ 300973 w 604718"/>
                <a:gd name="connsiteY28" fmla="*/ 5 h 38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4718" h="382112">
                  <a:moveTo>
                    <a:pt x="104550" y="208330"/>
                  </a:moveTo>
                  <a:lnTo>
                    <a:pt x="156180" y="208330"/>
                  </a:lnTo>
                  <a:lnTo>
                    <a:pt x="261642" y="248878"/>
                  </a:lnTo>
                  <a:cubicBezTo>
                    <a:pt x="274864" y="253907"/>
                    <a:pt x="289188" y="255007"/>
                    <a:pt x="298947" y="255007"/>
                  </a:cubicBezTo>
                  <a:cubicBezTo>
                    <a:pt x="314373" y="255007"/>
                    <a:pt x="329012" y="252493"/>
                    <a:pt x="340187" y="247621"/>
                  </a:cubicBezTo>
                  <a:lnTo>
                    <a:pt x="433687" y="208330"/>
                  </a:lnTo>
                  <a:lnTo>
                    <a:pt x="490825" y="208330"/>
                  </a:lnTo>
                  <a:lnTo>
                    <a:pt x="490825" y="271509"/>
                  </a:lnTo>
                  <a:cubicBezTo>
                    <a:pt x="490825" y="290998"/>
                    <a:pt x="476344" y="313000"/>
                    <a:pt x="458400" y="320701"/>
                  </a:cubicBezTo>
                  <a:lnTo>
                    <a:pt x="329326" y="376337"/>
                  </a:lnTo>
                  <a:cubicBezTo>
                    <a:pt x="311382" y="384038"/>
                    <a:pt x="282419" y="384038"/>
                    <a:pt x="264632" y="376337"/>
                  </a:cubicBezTo>
                  <a:lnTo>
                    <a:pt x="136819" y="320701"/>
                  </a:lnTo>
                  <a:cubicBezTo>
                    <a:pt x="119032" y="313000"/>
                    <a:pt x="104550" y="290998"/>
                    <a:pt x="104550" y="271509"/>
                  </a:cubicBezTo>
                  <a:close/>
                  <a:moveTo>
                    <a:pt x="300973" y="5"/>
                  </a:moveTo>
                  <a:cubicBezTo>
                    <a:pt x="312954" y="-93"/>
                    <a:pt x="324955" y="1479"/>
                    <a:pt x="334162" y="4701"/>
                  </a:cubicBezTo>
                  <a:lnTo>
                    <a:pt x="581267" y="92552"/>
                  </a:lnTo>
                  <a:cubicBezTo>
                    <a:pt x="596849" y="98053"/>
                    <a:pt x="599210" y="107168"/>
                    <a:pt x="588822" y="114398"/>
                  </a:cubicBezTo>
                  <a:lnTo>
                    <a:pt x="589136" y="114398"/>
                  </a:lnTo>
                  <a:lnTo>
                    <a:pt x="589136" y="270771"/>
                  </a:lnTo>
                  <a:lnTo>
                    <a:pt x="604718" y="321376"/>
                  </a:lnTo>
                  <a:lnTo>
                    <a:pt x="561278" y="321376"/>
                  </a:lnTo>
                  <a:lnTo>
                    <a:pt x="576388" y="271242"/>
                  </a:lnTo>
                  <a:lnTo>
                    <a:pt x="576388" y="120370"/>
                  </a:lnTo>
                  <a:lnTo>
                    <a:pt x="333376" y="222680"/>
                  </a:lnTo>
                  <a:cubicBezTo>
                    <a:pt x="315433" y="230224"/>
                    <a:pt x="286158" y="230695"/>
                    <a:pt x="268058" y="223780"/>
                  </a:cubicBezTo>
                  <a:lnTo>
                    <a:pt x="13556" y="125870"/>
                  </a:lnTo>
                  <a:cubicBezTo>
                    <a:pt x="-4544" y="118798"/>
                    <a:pt x="-4544" y="107640"/>
                    <a:pt x="13714" y="100882"/>
                  </a:cubicBezTo>
                  <a:lnTo>
                    <a:pt x="267901" y="5329"/>
                  </a:lnTo>
                  <a:cubicBezTo>
                    <a:pt x="277030" y="1872"/>
                    <a:pt x="288991" y="104"/>
                    <a:pt x="300973" y="5"/>
                  </a:cubicBezTo>
                  <a:close/>
                </a:path>
              </a:pathLst>
            </a:custGeom>
            <a:solidFill>
              <a:srgbClr val="39476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grpSp>
      <p:sp>
        <p:nvSpPr>
          <p:cNvPr id="12" name="powerpoint template design by DAJU_PPT正版来源小红书大橘PPT微信DAJU_PPT请勿抄袭搬运！盗版必究！"/>
          <p:cNvSpPr/>
          <p:nvPr/>
        </p:nvSpPr>
        <p:spPr>
          <a:xfrm>
            <a:off x="0" y="5842000"/>
            <a:ext cx="12192000" cy="1016000"/>
          </a:xfrm>
          <a:custGeom>
            <a:avLst/>
            <a:gdLst>
              <a:gd name="connsiteX0" fmla="*/ 6096000 w 12192000"/>
              <a:gd name="connsiteY0" fmla="*/ 0 h 1016000"/>
              <a:gd name="connsiteX1" fmla="*/ 11872101 w 12192000"/>
              <a:gd name="connsiteY1" fmla="*/ 363047 h 1016000"/>
              <a:gd name="connsiteX2" fmla="*/ 12192000 w 12192000"/>
              <a:gd name="connsiteY2" fmla="*/ 416457 h 1016000"/>
              <a:gd name="connsiteX3" fmla="*/ 12192000 w 12192000"/>
              <a:gd name="connsiteY3" fmla="*/ 1016000 h 1016000"/>
              <a:gd name="connsiteX4" fmla="*/ 0 w 12192000"/>
              <a:gd name="connsiteY4" fmla="*/ 1016000 h 1016000"/>
              <a:gd name="connsiteX5" fmla="*/ 0 w 12192000"/>
              <a:gd name="connsiteY5" fmla="*/ 416457 h 1016000"/>
              <a:gd name="connsiteX6" fmla="*/ 319900 w 12192000"/>
              <a:gd name="connsiteY6" fmla="*/ 363047 h 1016000"/>
              <a:gd name="connsiteX7" fmla="*/ 6096000 w 12192000"/>
              <a:gd name="connsiteY7" fmla="*/ 0 h 10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016000">
                <a:moveTo>
                  <a:pt x="6096000" y="0"/>
                </a:moveTo>
                <a:cubicBezTo>
                  <a:pt x="8351708" y="0"/>
                  <a:pt x="10393868" y="138738"/>
                  <a:pt x="11872101" y="363047"/>
                </a:cubicBezTo>
                <a:lnTo>
                  <a:pt x="12192000" y="416457"/>
                </a:lnTo>
                <a:lnTo>
                  <a:pt x="12192000" y="1016000"/>
                </a:lnTo>
                <a:lnTo>
                  <a:pt x="0" y="1016000"/>
                </a:lnTo>
                <a:lnTo>
                  <a:pt x="0" y="416457"/>
                </a:lnTo>
                <a:lnTo>
                  <a:pt x="319900" y="363047"/>
                </a:lnTo>
                <a:cubicBezTo>
                  <a:pt x="1798133" y="138738"/>
                  <a:pt x="3840293" y="0"/>
                  <a:pt x="6096000" y="0"/>
                </a:cubicBezTo>
                <a:close/>
              </a:path>
            </a:pathLst>
          </a:cu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3" name="powerpoint template design by DAJU_PPT正版来源小红书大橘PPT微信DAJU_PPT请勿抄袭搬运！盗版必究！"/>
          <p:cNvSpPr txBox="1"/>
          <p:nvPr/>
        </p:nvSpPr>
        <p:spPr>
          <a:xfrm>
            <a:off x="2534920" y="6376873"/>
            <a:ext cx="7376160" cy="307777"/>
          </a:xfrm>
          <a:prstGeom prst="rect">
            <a:avLst/>
          </a:prstGeom>
          <a:noFill/>
        </p:spPr>
        <p:txBody>
          <a:bodyPr wrap="square">
            <a:spAutoFit/>
          </a:bodyPr>
          <a:p>
            <a:pPr algn="ctr"/>
            <a:r>
              <a:rPr lang="en-US" altLang="zh-CN" sz="1400" dirty="0">
                <a:solidFill>
                  <a:schemeClr val="bg1"/>
                </a:solidFill>
                <a:cs typeface="+mn-ea"/>
                <a:sym typeface="+mn-lt"/>
              </a:rPr>
              <a:t>——</a:t>
            </a:r>
            <a:r>
              <a:rPr lang="en-US" altLang="zh-CN" sz="1400" spc="300" dirty="0">
                <a:solidFill>
                  <a:schemeClr val="bg1"/>
                </a:solidFill>
                <a:cs typeface="+mn-ea"/>
                <a:sym typeface="+mn-lt"/>
              </a:rPr>
              <a:t> </a:t>
            </a:r>
            <a:r>
              <a:rPr lang="zh-CN" altLang="en-US" sz="1400" spc="300" dirty="0">
                <a:solidFill>
                  <a:schemeClr val="bg1"/>
                </a:solidFill>
                <a:cs typeface="+mn-ea"/>
                <a:sym typeface="+mn-lt"/>
              </a:rPr>
              <a:t>艰苦朴素 </a:t>
            </a:r>
            <a:r>
              <a:rPr lang="en-US" altLang="zh-CN" sz="1400" spc="300" dirty="0">
                <a:solidFill>
                  <a:schemeClr val="bg1"/>
                </a:solidFill>
                <a:cs typeface="+mn-ea"/>
                <a:sym typeface="+mn-lt"/>
              </a:rPr>
              <a:t>· </a:t>
            </a:r>
            <a:r>
              <a:rPr lang="zh-CN" altLang="en-US" sz="1400" spc="300" dirty="0">
                <a:solidFill>
                  <a:schemeClr val="bg1"/>
                </a:solidFill>
                <a:cs typeface="+mn-ea"/>
                <a:sym typeface="+mn-lt"/>
              </a:rPr>
              <a:t>实事求是 </a:t>
            </a:r>
            <a:r>
              <a:rPr lang="en-US" altLang="zh-CN" sz="1400" spc="300" dirty="0">
                <a:solidFill>
                  <a:schemeClr val="bg1"/>
                </a:solidFill>
                <a:cs typeface="+mn-ea"/>
                <a:sym typeface="+mn-lt"/>
              </a:rPr>
              <a:t>· </a:t>
            </a:r>
            <a:r>
              <a:rPr lang="zh-CN" altLang="en-US" sz="1400" spc="300" dirty="0">
                <a:solidFill>
                  <a:schemeClr val="bg1"/>
                </a:solidFill>
                <a:cs typeface="+mn-ea"/>
                <a:sym typeface="+mn-lt"/>
              </a:rPr>
              <a:t>严格要求 </a:t>
            </a:r>
            <a:r>
              <a:rPr lang="en-US" altLang="zh-CN" sz="1400" spc="300" dirty="0">
                <a:solidFill>
                  <a:schemeClr val="bg1"/>
                </a:solidFill>
                <a:cs typeface="+mn-ea"/>
                <a:sym typeface="+mn-lt"/>
              </a:rPr>
              <a:t>· </a:t>
            </a:r>
            <a:r>
              <a:rPr lang="zh-CN" altLang="en-US" sz="1400" spc="300" dirty="0">
                <a:solidFill>
                  <a:schemeClr val="bg1"/>
                </a:solidFill>
                <a:cs typeface="+mn-ea"/>
                <a:sym typeface="+mn-lt"/>
              </a:rPr>
              <a:t>勇于探索 </a:t>
            </a:r>
            <a:r>
              <a:rPr lang="en-US" altLang="zh-CN" sz="1400" spc="-150" dirty="0">
                <a:solidFill>
                  <a:schemeClr val="bg1"/>
                </a:solidFill>
                <a:cs typeface="+mn-ea"/>
                <a:sym typeface="+mn-lt"/>
              </a:rPr>
              <a:t>——</a:t>
            </a:r>
            <a:endParaRPr lang="en-US" altLang="zh-CN" sz="1400" spc="-150" dirty="0">
              <a:solidFill>
                <a:schemeClr val="bg1"/>
              </a:solidFill>
              <a:cs typeface="+mn-ea"/>
              <a:sym typeface="+mn-lt"/>
            </a:endParaRPr>
          </a:p>
        </p:txBody>
      </p:sp>
    </p:spTree>
    <p:custDataLst>
      <p:tags r:id="rId7"/>
    </p:custDataLst>
  </p:cSld>
  <p:clrMapOvr>
    <a:overrideClrMapping bg1="lt1" tx1="dk1" bg2="lt2" tx2="dk2" accent1="accent1" accent2="accent2" accent3="accent3" accent4="accent4" accent5="accent5" accent6="accent6" hlink="hlink" folHlink="folHlink"/>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4629" y="1694970"/>
            <a:ext cx="2651873" cy="1850245"/>
          </a:xfrm>
          <a:prstGeom prst="rect">
            <a:avLst/>
          </a:prstGeom>
          <a:effectLst>
            <a:reflection blurRad="6350" stA="52000" endA="300" endPos="35000" dir="5400000" sy="-100000" algn="bl" rotWithShape="0"/>
          </a:effectLst>
          <a:scene3d>
            <a:camera prst="perspectiveRight">
              <a:rot lat="0" lon="21594000" rev="0"/>
            </a:camera>
            <a:lightRig rig="threePt" dir="t"/>
          </a:scene3d>
        </p:spPr>
      </p:pic>
      <p:sp>
        <p:nvSpPr>
          <p:cNvPr id="4" name="powerpoint template design by DAJU_PPT正版来源小红书大橘PPT微信DAJU_PPT请勿抄袭搬运！盗版必究！"/>
          <p:cNvSpPr>
            <a:spLocks noGrp="1"/>
          </p:cNvSpPr>
          <p:nvPr>
            <p:ph type="title"/>
          </p:nvPr>
        </p:nvSpPr>
        <p:spPr>
          <a:prstGeom prst="rect">
            <a:avLst/>
          </a:prstGeom>
        </p:spPr>
        <p:txBody>
          <a:bodyPr>
            <a:normAutofit/>
          </a:bodyPr>
          <a:lstStyle/>
          <a:p>
            <a:r>
              <a:rPr lang="zh-CN" altLang="en-US" dirty="0">
                <a:latin typeface="+mn-lt"/>
                <a:ea typeface="+mn-ea"/>
                <a:cs typeface="+mn-ea"/>
                <a:sym typeface="+mn-lt"/>
              </a:rPr>
              <a:t>科研竞赛经历</a:t>
            </a:r>
            <a:endParaRPr lang="zh-CN" altLang="en-US" dirty="0">
              <a:latin typeface="+mn-lt"/>
              <a:ea typeface="+mn-ea"/>
              <a:cs typeface="+mn-ea"/>
              <a:sym typeface="+mn-lt"/>
            </a:endParaRPr>
          </a:p>
        </p:txBody>
      </p:sp>
      <p:cxnSp>
        <p:nvCxnSpPr>
          <p:cNvPr id="2" name="powerpoint template design by DAJU_PPT正版来源小红书大橘PPT微信DAJU_PPT请勿抄袭搬运！盗版必究！"/>
          <p:cNvCxnSpPr/>
          <p:nvPr/>
        </p:nvCxnSpPr>
        <p:spPr>
          <a:xfrm>
            <a:off x="510465" y="1948143"/>
            <a:ext cx="276348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16" name="powerpoint template design by DAJU_PPT正版来源小红书大橘PPT微信DAJU_PPT请勿抄袭搬运！盗版必究！"/>
          <p:cNvGraphicFramePr>
            <a:graphicFrameLocks noGrp="1"/>
          </p:cNvGraphicFramePr>
          <p:nvPr>
            <p:custDataLst>
              <p:tags r:id="rId2"/>
            </p:custDataLst>
          </p:nvPr>
        </p:nvGraphicFramePr>
        <p:xfrm>
          <a:off x="5695315" y="1478915"/>
          <a:ext cx="6033770" cy="4483735"/>
        </p:xfrm>
        <a:graphic>
          <a:graphicData uri="http://schemas.openxmlformats.org/drawingml/2006/table">
            <a:tbl>
              <a:tblPr firstRow="1">
                <a:tableStyleId>{C65CDBC2-B764-4A33-ABC6-A42974D34411}</a:tableStyleId>
              </a:tblPr>
              <a:tblGrid>
                <a:gridCol w="1122045"/>
                <a:gridCol w="2927985"/>
                <a:gridCol w="958850"/>
                <a:gridCol w="1024890"/>
              </a:tblGrid>
              <a:tr h="620395">
                <a:tc>
                  <a:txBody>
                    <a:bodyPr/>
                    <a:lstStyle/>
                    <a:p>
                      <a:pPr algn="ctr"/>
                      <a:r>
                        <a:rPr lang="zh-CN" altLang="en-US" sz="1800" dirty="0">
                          <a:solidFill>
                            <a:schemeClr val="bg1"/>
                          </a:solidFill>
                        </a:rPr>
                        <a:t>参赛时间</a:t>
                      </a:r>
                      <a:endParaRPr lang="zh-CN" altLang="en-US" sz="1800" dirty="0">
                        <a:solidFill>
                          <a:schemeClr val="bg1"/>
                        </a:solidFill>
                      </a:endParaRPr>
                    </a:p>
                  </a:txBody>
                  <a:tcPr marL="45703" marR="45703" marT="22860" marB="22860" anchor="ctr"/>
                </a:tc>
                <a:tc>
                  <a:txBody>
                    <a:bodyPr/>
                    <a:lstStyle/>
                    <a:p>
                      <a:pPr algn="ctr"/>
                      <a:r>
                        <a:rPr lang="zh-CN" altLang="en-US" sz="1800" kern="1200" dirty="0">
                          <a:solidFill>
                            <a:schemeClr val="bg1"/>
                          </a:solidFill>
                        </a:rPr>
                        <a:t>竞赛项目</a:t>
                      </a:r>
                      <a:endParaRPr lang="zh-CN" altLang="en-US" sz="1800" kern="1200" dirty="0">
                        <a:solidFill>
                          <a:schemeClr val="bg1"/>
                        </a:solidFill>
                      </a:endParaRPr>
                    </a:p>
                  </a:txBody>
                  <a:tcPr marL="45703" marR="45703" marT="22860" marB="228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u="none" strike="noStrike" kern="1200" cap="none" spc="0" normalizeH="0" baseline="0" noProof="0" dirty="0">
                          <a:ln>
                            <a:noFill/>
                          </a:ln>
                          <a:solidFill>
                            <a:schemeClr val="bg1"/>
                          </a:solidFill>
                          <a:effectLst/>
                          <a:uLnTx/>
                          <a:uFillTx/>
                        </a:rPr>
                        <a:t>等级</a:t>
                      </a:r>
                      <a:endParaRPr kumimoji="0" lang="zh-CN" altLang="en-US" sz="1800" u="none" strike="noStrike" kern="1200" cap="none" spc="0" normalizeH="0" baseline="0" noProof="0" dirty="0">
                        <a:ln>
                          <a:noFill/>
                        </a:ln>
                        <a:solidFill>
                          <a:schemeClr val="bg1"/>
                        </a:solidFill>
                        <a:effectLst/>
                        <a:uLnTx/>
                        <a:uFillTx/>
                      </a:endParaRPr>
                    </a:p>
                  </a:txBody>
                  <a:tcPr marL="45703" marR="45703" marT="22860" marB="228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u="none" strike="noStrike" kern="1200" cap="none" spc="0" normalizeH="0" baseline="0" noProof="0" dirty="0">
                          <a:ln>
                            <a:noFill/>
                          </a:ln>
                          <a:solidFill>
                            <a:schemeClr val="bg1"/>
                          </a:solidFill>
                          <a:effectLst/>
                          <a:uLnTx/>
                          <a:uFillTx/>
                        </a:rPr>
                        <a:t>工作</a:t>
                      </a:r>
                      <a:endParaRPr kumimoji="0" lang="zh-CN" altLang="en-US" sz="1800" u="none" strike="noStrike" kern="1200" cap="none" spc="0" normalizeH="0" baseline="0" noProof="0" dirty="0">
                        <a:ln>
                          <a:noFill/>
                        </a:ln>
                        <a:solidFill>
                          <a:schemeClr val="bg1"/>
                        </a:solidFill>
                        <a:effectLst/>
                        <a:uLnTx/>
                        <a:uFillTx/>
                      </a:endParaRPr>
                    </a:p>
                  </a:txBody>
                  <a:tcPr marL="45703" marR="45703" marT="22860" marB="22860" anchor="ctr"/>
                </a:tc>
              </a:tr>
              <a:tr h="77152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u="none" strike="noStrike" kern="1200" cap="none" spc="0" normalizeH="0" baseline="0" noProof="0" dirty="0">
                          <a:ln>
                            <a:noFill/>
                          </a:ln>
                          <a:effectLst/>
                          <a:uLnTx/>
                          <a:uFillTx/>
                        </a:rPr>
                        <a:t>2023.05</a:t>
                      </a:r>
                      <a:endParaRPr kumimoji="0" lang="en-US" altLang="zh-CN" sz="1600" u="none" strike="noStrike" kern="1200" cap="none" spc="0" normalizeH="0" baseline="0" noProof="0" dirty="0">
                        <a:ln>
                          <a:noFill/>
                        </a:ln>
                        <a:effectLst/>
                        <a:uLnTx/>
                        <a:uFillTx/>
                      </a:endParaRPr>
                    </a:p>
                  </a:txBody>
                  <a:tcPr marL="45703" marR="45703" marT="22860" marB="228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u="none" strike="noStrike" kern="1200" cap="none" spc="0" normalizeH="0" baseline="0" noProof="0" dirty="0">
                          <a:ln>
                            <a:noFill/>
                          </a:ln>
                          <a:effectLst/>
                          <a:uLnTx/>
                          <a:uFillTx/>
                        </a:rPr>
                        <a:t>郑州大学“大学生创新创业训练计划”项目</a:t>
                      </a:r>
                      <a:endParaRPr kumimoji="0" lang="zh-CN" altLang="en-US" sz="1600" u="none" strike="noStrike" kern="1200" cap="none" spc="0" normalizeH="0" baseline="0" noProof="0" dirty="0">
                        <a:ln>
                          <a:noFill/>
                        </a:ln>
                        <a:effectLst/>
                        <a:uLnTx/>
                        <a:uFillTx/>
                      </a:endParaRPr>
                    </a:p>
                  </a:txBody>
                  <a:tcPr marL="45703" marR="45703" marT="22860" marB="228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u="none" strike="noStrike" kern="1200" cap="none" spc="0" normalizeH="0" baseline="0" noProof="0" dirty="0">
                          <a:ln>
                            <a:noFill/>
                          </a:ln>
                          <a:effectLst/>
                          <a:uLnTx/>
                          <a:uFillTx/>
                        </a:rPr>
                        <a:t>校级</a:t>
                      </a:r>
                      <a:endParaRPr kumimoji="0" lang="zh-CN" altLang="en-US" sz="1600" u="none" strike="noStrike" kern="1200" cap="none" spc="0" normalizeH="0" baseline="0" noProof="0" dirty="0">
                        <a:ln>
                          <a:noFill/>
                        </a:ln>
                        <a:effectLst/>
                        <a:uLnTx/>
                        <a:uFillTx/>
                      </a:endParaRPr>
                    </a:p>
                  </a:txBody>
                  <a:tcPr marL="45703" marR="45703" marT="22860" marB="228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u="none" strike="noStrike" kern="1200" cap="none" spc="0" normalizeH="0" baseline="0" noProof="0" dirty="0">
                          <a:ln>
                            <a:noFill/>
                          </a:ln>
                          <a:effectLst/>
                          <a:uLnTx/>
                          <a:uFillTx/>
                        </a:rPr>
                        <a:t>核心成员</a:t>
                      </a:r>
                      <a:endParaRPr kumimoji="0" lang="zh-CN" altLang="en-US" sz="1600" u="none" strike="noStrike" kern="1200" cap="none" spc="0" normalizeH="0" baseline="0" noProof="0" dirty="0">
                        <a:ln>
                          <a:noFill/>
                        </a:ln>
                        <a:effectLst/>
                        <a:uLnTx/>
                        <a:uFillTx/>
                      </a:endParaRPr>
                    </a:p>
                  </a:txBody>
                  <a:tcPr marL="45703" marR="45703" marT="22860" marB="22860" anchor="ctr"/>
                </a:tc>
              </a:tr>
              <a:tr h="77152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u="none" strike="noStrike" kern="1200" cap="none" spc="0" normalizeH="0" baseline="0" noProof="0" dirty="0">
                          <a:ln>
                            <a:noFill/>
                          </a:ln>
                          <a:effectLst/>
                          <a:uLnTx/>
                          <a:uFillTx/>
                        </a:rPr>
                        <a:t>2024.08</a:t>
                      </a:r>
                      <a:endParaRPr kumimoji="0" lang="en-US" altLang="zh-CN" sz="1600" u="none" strike="noStrike" kern="1200" cap="none" spc="0" normalizeH="0" baseline="0" noProof="0" dirty="0">
                        <a:ln>
                          <a:noFill/>
                        </a:ln>
                        <a:effectLst/>
                        <a:uLnTx/>
                        <a:uFillTx/>
                      </a:endParaRPr>
                    </a:p>
                  </a:txBody>
                  <a:tcPr marL="45703" marR="45703" marT="22860" marB="228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u="none" strike="noStrike" kern="1200" cap="none" spc="0" normalizeH="0" baseline="0" noProof="0" dirty="0">
                          <a:ln>
                            <a:noFill/>
                          </a:ln>
                          <a:effectLst/>
                          <a:uLnTx/>
                          <a:uFillTx/>
                        </a:rPr>
                        <a:t>北京脑暑期培训营文献汇报</a:t>
                      </a:r>
                      <a:endParaRPr kumimoji="0" lang="zh-CN" altLang="en-US" sz="1600" u="none" strike="noStrike" kern="1200" cap="none" spc="0" normalizeH="0" baseline="0" noProof="0" dirty="0">
                        <a:ln>
                          <a:noFill/>
                        </a:ln>
                        <a:effectLst/>
                        <a:uLnTx/>
                        <a:uFillTx/>
                      </a:endParaRPr>
                    </a:p>
                  </a:txBody>
                  <a:tcPr marL="45703" marR="45703" marT="22860" marB="228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u="none" strike="noStrike" kern="1200" cap="none" spc="0" normalizeH="0" baseline="0" noProof="0" dirty="0">
                          <a:ln>
                            <a:noFill/>
                          </a:ln>
                          <a:effectLst/>
                          <a:uLnTx/>
                          <a:uFillTx/>
                        </a:rPr>
                        <a:t>一等奖</a:t>
                      </a:r>
                      <a:endParaRPr kumimoji="0" lang="zh-CN" altLang="en-US" sz="1600" u="none" strike="noStrike" kern="1200" cap="none" spc="0" normalizeH="0" baseline="0" noProof="0" dirty="0">
                        <a:ln>
                          <a:noFill/>
                        </a:ln>
                        <a:effectLst/>
                        <a:uLnTx/>
                        <a:uFillTx/>
                      </a:endParaRPr>
                    </a:p>
                  </a:txBody>
                  <a:tcPr marL="45703" marR="45703" marT="22860" marB="228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u="none" strike="noStrike" kern="1200" cap="none" spc="0" normalizeH="0" baseline="0" noProof="0" dirty="0">
                          <a:ln>
                            <a:noFill/>
                          </a:ln>
                          <a:effectLst/>
                          <a:uLnTx/>
                          <a:uFillTx/>
                        </a:rPr>
                        <a:t>核心成员</a:t>
                      </a:r>
                      <a:endParaRPr kumimoji="0" lang="zh-CN" altLang="en-US" sz="1600" u="none" strike="noStrike" kern="1200" cap="none" spc="0" normalizeH="0" baseline="0" noProof="0" dirty="0">
                        <a:ln>
                          <a:noFill/>
                        </a:ln>
                        <a:effectLst/>
                        <a:uLnTx/>
                        <a:uFillTx/>
                      </a:endParaRPr>
                    </a:p>
                  </a:txBody>
                  <a:tcPr marL="45703" marR="45703" marT="22860" marB="22860" anchor="ctr"/>
                </a:tc>
              </a:tr>
              <a:tr h="77152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u="none" strike="noStrike" kern="1200" cap="none" spc="0" normalizeH="0" baseline="0" noProof="0" dirty="0">
                          <a:ln>
                            <a:noFill/>
                          </a:ln>
                          <a:effectLst/>
                          <a:uLnTx/>
                          <a:uFillTx/>
                        </a:rPr>
                        <a:t>2024.12</a:t>
                      </a:r>
                      <a:endParaRPr kumimoji="0" lang="en-US" altLang="zh-CN" sz="1600" u="none" strike="noStrike" kern="1200" cap="none" spc="0" normalizeH="0" baseline="0" noProof="0" dirty="0">
                        <a:ln>
                          <a:noFill/>
                        </a:ln>
                        <a:effectLst/>
                        <a:uLnTx/>
                        <a:uFillTx/>
                      </a:endParaRPr>
                    </a:p>
                  </a:txBody>
                  <a:tcPr marL="45703" marR="45703" marT="22860" marB="228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u="none" strike="noStrike" kern="1200" cap="none" spc="0" normalizeH="0" baseline="0" noProof="0" dirty="0">
                          <a:ln>
                            <a:noFill/>
                          </a:ln>
                          <a:effectLst/>
                          <a:uLnTx/>
                          <a:uFillTx/>
                        </a:rPr>
                        <a:t>挑战杯“创青春”全国大学生创业大赛</a:t>
                      </a:r>
                      <a:endParaRPr kumimoji="0" lang="zh-CN" altLang="en-US" sz="1600" u="none" strike="noStrike" kern="1200" cap="none" spc="0" normalizeH="0" baseline="0" noProof="0" dirty="0">
                        <a:ln>
                          <a:noFill/>
                        </a:ln>
                        <a:effectLst/>
                        <a:uLnTx/>
                        <a:uFillTx/>
                      </a:endParaRPr>
                    </a:p>
                  </a:txBody>
                  <a:tcPr marL="45703" marR="45703" marT="22860" marB="228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u="none" strike="noStrike" kern="1200" cap="none" spc="0" normalizeH="0" baseline="0" noProof="0" dirty="0">
                          <a:ln>
                            <a:noFill/>
                          </a:ln>
                          <a:effectLst/>
                          <a:uLnTx/>
                          <a:uFillTx/>
                        </a:rPr>
                        <a:t>院级三等奖</a:t>
                      </a:r>
                      <a:endParaRPr kumimoji="0" lang="zh-CN" altLang="en-US" sz="1600" u="none" strike="noStrike" kern="1200" cap="none" spc="0" normalizeH="0" baseline="0" noProof="0" dirty="0">
                        <a:ln>
                          <a:noFill/>
                        </a:ln>
                        <a:effectLst/>
                        <a:uLnTx/>
                        <a:uFillTx/>
                      </a:endParaRPr>
                    </a:p>
                  </a:txBody>
                  <a:tcPr marL="45703" marR="45703" marT="22860" marB="228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u="none" strike="noStrike" kern="1200" cap="none" spc="0" normalizeH="0" baseline="0" noProof="0" dirty="0">
                          <a:ln>
                            <a:noFill/>
                          </a:ln>
                          <a:effectLst/>
                          <a:uLnTx/>
                          <a:uFillTx/>
                        </a:rPr>
                        <a:t>负责人</a:t>
                      </a:r>
                      <a:endParaRPr kumimoji="0" lang="zh-CN" altLang="en-US" sz="1600" u="none" strike="noStrike" kern="1200" cap="none" spc="0" normalizeH="0" baseline="0" noProof="0" dirty="0">
                        <a:ln>
                          <a:noFill/>
                        </a:ln>
                        <a:effectLst/>
                        <a:uLnTx/>
                        <a:uFillTx/>
                      </a:endParaRPr>
                    </a:p>
                  </a:txBody>
                  <a:tcPr marL="45703" marR="45703" marT="22860" marB="22860" anchor="ctr"/>
                </a:tc>
              </a:tr>
              <a:tr h="77152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u="none" strike="noStrike" kern="1200" cap="none" spc="0" normalizeH="0" baseline="0" noProof="0" dirty="0">
                          <a:ln>
                            <a:noFill/>
                          </a:ln>
                          <a:effectLst/>
                          <a:uLnTx/>
                          <a:uFillTx/>
                        </a:rPr>
                        <a:t>2024.12</a:t>
                      </a:r>
                      <a:endParaRPr kumimoji="0" lang="en-US" altLang="zh-CN" sz="1600" u="none" strike="noStrike" kern="1200" cap="none" spc="0" normalizeH="0" baseline="0" noProof="0" dirty="0">
                        <a:ln>
                          <a:noFill/>
                        </a:ln>
                        <a:effectLst/>
                        <a:uLnTx/>
                        <a:uFillTx/>
                      </a:endParaRPr>
                    </a:p>
                  </a:txBody>
                  <a:tcPr marL="45703" marR="45703" marT="22860" marB="228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u="none" strike="noStrike" kern="1200" cap="none" spc="0" normalizeH="0" baseline="0" noProof="0" dirty="0">
                          <a:ln>
                            <a:noFill/>
                          </a:ln>
                          <a:effectLst/>
                          <a:uLnTx/>
                          <a:uFillTx/>
                        </a:rPr>
                        <a:t>中国国际大学生创新大赛（高教主赛道</a:t>
                      </a:r>
                      <a:r>
                        <a:rPr kumimoji="0" lang="zh-CN" altLang="en-US" sz="1600" u="none" strike="noStrike" kern="1200" cap="none" spc="0" normalizeH="0" baseline="0" noProof="0" dirty="0">
                          <a:ln>
                            <a:noFill/>
                          </a:ln>
                          <a:effectLst/>
                          <a:uLnTx/>
                          <a:uFillTx/>
                        </a:rPr>
                        <a:t>本科生创意组）</a:t>
                      </a:r>
                      <a:endParaRPr kumimoji="0" lang="zh-CN" altLang="en-US" sz="1600" u="none" strike="noStrike" kern="1200" cap="none" spc="0" normalizeH="0" baseline="0" noProof="0" dirty="0">
                        <a:ln>
                          <a:noFill/>
                        </a:ln>
                        <a:effectLst/>
                        <a:uLnTx/>
                        <a:uFillTx/>
                      </a:endParaRPr>
                    </a:p>
                  </a:txBody>
                  <a:tcPr marL="45703" marR="45703" marT="22860" marB="228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u="none" strike="noStrike" kern="1200" cap="none" spc="0" normalizeH="0" baseline="0" noProof="0" dirty="0">
                          <a:ln>
                            <a:noFill/>
                          </a:ln>
                          <a:effectLst/>
                          <a:uLnTx/>
                          <a:uFillTx/>
                        </a:rPr>
                        <a:t>校赛</a:t>
                      </a:r>
                      <a:r>
                        <a:rPr kumimoji="0" lang="zh-CN" altLang="en-US" sz="1600" u="none" strike="noStrike" kern="1200" cap="none" spc="0" normalizeH="0" baseline="0" noProof="0" dirty="0">
                          <a:ln>
                            <a:noFill/>
                          </a:ln>
                          <a:effectLst/>
                          <a:uLnTx/>
                          <a:uFillTx/>
                        </a:rPr>
                        <a:t>金奖</a:t>
                      </a:r>
                      <a:endParaRPr kumimoji="0" lang="zh-CN" altLang="en-US" sz="1600" u="none" strike="noStrike" kern="1200" cap="none" spc="0" normalizeH="0" baseline="0" noProof="0" dirty="0">
                        <a:ln>
                          <a:noFill/>
                        </a:ln>
                        <a:effectLst/>
                        <a:uLnTx/>
                        <a:uFillTx/>
                      </a:endParaRPr>
                    </a:p>
                  </a:txBody>
                  <a:tcPr marL="45703" marR="45703" marT="22860" marB="228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u="none" strike="noStrike" kern="1200" cap="none" spc="0" normalizeH="0" baseline="0" noProof="0" dirty="0">
                          <a:ln>
                            <a:noFill/>
                          </a:ln>
                          <a:effectLst/>
                          <a:uLnTx/>
                          <a:uFillTx/>
                        </a:rPr>
                        <a:t>核心成员</a:t>
                      </a:r>
                      <a:endParaRPr kumimoji="0" lang="zh-CN" altLang="en-US" sz="1600" u="none" strike="noStrike" kern="1200" cap="none" spc="0" normalizeH="0" baseline="0" noProof="0" dirty="0">
                        <a:ln>
                          <a:noFill/>
                        </a:ln>
                        <a:effectLst/>
                        <a:uLnTx/>
                        <a:uFillTx/>
                      </a:endParaRPr>
                    </a:p>
                  </a:txBody>
                  <a:tcPr marL="45703" marR="45703" marT="22860" marB="22860" anchor="ctr"/>
                </a:tc>
              </a:tr>
              <a:tr h="77152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u="none" strike="noStrike" kern="1200" cap="none" spc="0" normalizeH="0" baseline="0" noProof="0" dirty="0">
                          <a:ln>
                            <a:noFill/>
                          </a:ln>
                          <a:effectLst/>
                          <a:uLnTx/>
                          <a:uFillTx/>
                        </a:rPr>
                        <a:t>2025.07</a:t>
                      </a:r>
                      <a:endParaRPr kumimoji="0" lang="en-US" altLang="zh-CN" sz="1600" u="none" strike="noStrike" kern="1200" cap="none" spc="0" normalizeH="0" baseline="0" noProof="0" dirty="0">
                        <a:ln>
                          <a:noFill/>
                        </a:ln>
                        <a:effectLst/>
                        <a:uLnTx/>
                        <a:uFillTx/>
                      </a:endParaRPr>
                    </a:p>
                  </a:txBody>
                  <a:tcPr marL="45703" marR="45703" marT="22860" marB="228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u="none" strike="noStrike" kern="1200" cap="none" spc="0" normalizeH="0" baseline="0" noProof="0" dirty="0">
                          <a:ln>
                            <a:noFill/>
                          </a:ln>
                          <a:effectLst/>
                          <a:uLnTx/>
                          <a:uFillTx/>
                        </a:rPr>
                        <a:t>第十一届全国大学生医学创新大赛暨“一带一路”国际竞赛复赛长沙赛区医工交叉</a:t>
                      </a:r>
                      <a:r>
                        <a:rPr kumimoji="0" lang="zh-CN" altLang="en-US" sz="1600" u="none" strike="noStrike" kern="1200" cap="none" spc="0" normalizeH="0" baseline="0" noProof="0" dirty="0">
                          <a:ln>
                            <a:noFill/>
                          </a:ln>
                          <a:effectLst/>
                          <a:uLnTx/>
                          <a:uFillTx/>
                        </a:rPr>
                        <a:t>赛道</a:t>
                      </a:r>
                      <a:endParaRPr kumimoji="0" lang="zh-CN" altLang="en-US" sz="1600" u="none" strike="noStrike" kern="1200" cap="none" spc="0" normalizeH="0" baseline="0" noProof="0" dirty="0">
                        <a:ln>
                          <a:noFill/>
                        </a:ln>
                        <a:effectLst/>
                        <a:uLnTx/>
                        <a:uFillTx/>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u="none" strike="noStrike" kern="1200" cap="none" spc="0" normalizeH="0" baseline="0" noProof="0" dirty="0">
                        <a:ln>
                          <a:noFill/>
                        </a:ln>
                        <a:effectLst/>
                        <a:uLnTx/>
                        <a:uFillTx/>
                      </a:endParaRPr>
                    </a:p>
                  </a:txBody>
                  <a:tcPr marL="45703" marR="45703" marT="22860" marB="228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u="none" strike="noStrike" kern="1200" cap="none" spc="0" normalizeH="0" baseline="0" noProof="0" dirty="0">
                          <a:ln>
                            <a:noFill/>
                          </a:ln>
                          <a:effectLst/>
                          <a:uLnTx/>
                          <a:uFillTx/>
                        </a:rPr>
                        <a:t>一等奖</a:t>
                      </a:r>
                      <a:endParaRPr kumimoji="0" lang="zh-CN" altLang="en-US" sz="1600" u="none" strike="noStrike" kern="1200" cap="none" spc="0" normalizeH="0" baseline="0" noProof="0" dirty="0">
                        <a:ln>
                          <a:noFill/>
                        </a:ln>
                        <a:effectLst/>
                        <a:uLnTx/>
                        <a:uFillTx/>
                      </a:endParaRPr>
                    </a:p>
                  </a:txBody>
                  <a:tcPr marL="45703" marR="45703" marT="22860" marB="228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u="none" strike="noStrike" kern="1200" cap="none" spc="0" normalizeH="0" baseline="0" noProof="0" dirty="0">
                          <a:ln>
                            <a:noFill/>
                          </a:ln>
                          <a:effectLst/>
                          <a:uLnTx/>
                          <a:uFillTx/>
                        </a:rPr>
                        <a:t>核心成员</a:t>
                      </a:r>
                      <a:endParaRPr kumimoji="0" lang="zh-CN" altLang="en-US" sz="1600" u="none" strike="noStrike" kern="1200" cap="none" spc="0" normalizeH="0" baseline="0" noProof="0" dirty="0">
                        <a:ln>
                          <a:noFill/>
                        </a:ln>
                        <a:effectLst/>
                        <a:uLnTx/>
                        <a:uFillTx/>
                      </a:endParaRPr>
                    </a:p>
                  </a:txBody>
                  <a:tcPr marL="45703" marR="45703" marT="22860" marB="22860" anchor="ctr"/>
                </a:tc>
              </a:tr>
            </a:tbl>
          </a:graphicData>
        </a:graphic>
      </p:graphicFrame>
      <p:pic>
        <p:nvPicPr>
          <p:cNvPr id="15" name="图片 14"/>
          <p:cNvPicPr/>
          <p:nvPr>
            <p:custDataLst>
              <p:tags r:id="rId3"/>
            </p:custDataLst>
          </p:nvPr>
        </p:nvPicPr>
        <p:blipFill>
          <a:blip r:embed="rId4"/>
          <a:stretch>
            <a:fillRect/>
          </a:stretch>
        </p:blipFill>
        <p:spPr>
          <a:xfrm rot="16200000">
            <a:off x="574702" y="3487443"/>
            <a:ext cx="1850400" cy="2653200"/>
          </a:xfrm>
          <a:prstGeom prst="rect">
            <a:avLst/>
          </a:prstGeom>
          <a:effectLst>
            <a:reflection blurRad="6350" stA="52000" endA="300" endPos="35000" dir="5400000" sy="-100000" algn="bl" rotWithShape="0"/>
          </a:effectLst>
          <a:scene3d>
            <a:camera prst="perspectiveBelow">
              <a:rot lat="21594000" lon="0" rev="0"/>
            </a:camera>
            <a:lightRig rig="threePt" dir="t"/>
          </a:scene3d>
        </p:spPr>
      </p:pic>
      <p:pic>
        <p:nvPicPr>
          <p:cNvPr id="17" name="图片 16"/>
          <p:cNvPicPr/>
          <p:nvPr>
            <p:custDataLst>
              <p:tags r:id="rId5"/>
            </p:custDataLst>
          </p:nvPr>
        </p:nvPicPr>
        <p:blipFill>
          <a:blip r:embed="rId6"/>
          <a:stretch>
            <a:fillRect/>
          </a:stretch>
        </p:blipFill>
        <p:spPr>
          <a:xfrm>
            <a:off x="2879867" y="1694815"/>
            <a:ext cx="2653200" cy="1850400"/>
          </a:xfrm>
          <a:prstGeom prst="rect">
            <a:avLst/>
          </a:prstGeom>
          <a:effectLst>
            <a:reflection blurRad="6350" stA="52000" endA="300" endPos="35000" dir="5400000" sy="-100000" algn="bl" rotWithShape="0"/>
          </a:effectLst>
          <a:scene3d>
            <a:camera prst="perspectiveRight">
              <a:rot lat="0" lon="21594000" rev="0"/>
            </a:camera>
            <a:lightRig rig="threePt" dir="t"/>
          </a:scene3d>
        </p:spPr>
      </p:pic>
      <p:sp>
        <p:nvSpPr>
          <p:cNvPr id="41" name="powerpoint template design by DAJU_PPT正版来源小红书大橘PPT微信DAJU_PPT请勿抄袭搬运！盗版必究！"/>
          <p:cNvSpPr/>
          <p:nvPr/>
        </p:nvSpPr>
        <p:spPr>
          <a:xfrm>
            <a:off x="0" y="-1"/>
            <a:ext cx="12192000" cy="719633"/>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powerpoint template design by DAJU_PPT正版来源小红书大橘PPT微信DAJU_PPT请勿抄袭搬运！盗版必究！"/>
          <p:cNvCxnSpPr/>
          <p:nvPr/>
        </p:nvCxnSpPr>
        <p:spPr>
          <a:xfrm>
            <a:off x="212930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powerpoint template design by DAJU_PPT正版来源小红书大橘PPT微信DAJU_PPT请勿抄袭搬运！盗版必究！"/>
          <p:cNvCxnSpPr/>
          <p:nvPr/>
        </p:nvCxnSpPr>
        <p:spPr>
          <a:xfrm>
            <a:off x="3977297"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powerpoint template design by DAJU_PPT正版来源小红书大橘PPT微信DAJU_PPT请勿抄袭搬运！盗版必究！"/>
          <p:cNvCxnSpPr/>
          <p:nvPr/>
        </p:nvCxnSpPr>
        <p:spPr>
          <a:xfrm>
            <a:off x="609016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powerpoint template design by DAJU_PPT正版来源小红书大橘PPT微信DAJU_PPT请勿抄袭搬运！盗版必究！"/>
          <p:cNvCxnSpPr/>
          <p:nvPr/>
        </p:nvCxnSpPr>
        <p:spPr>
          <a:xfrm>
            <a:off x="10088860"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6432217" y="46244"/>
            <a:ext cx="1336040" cy="769753"/>
          </a:xfrm>
          <a:prstGeom prst="rect">
            <a:avLst/>
          </a:prstGeom>
          <a:solidFill>
            <a:schemeClr val="accent5">
              <a:lumMod val="20000"/>
              <a:lumOff val="80000"/>
            </a:schemeClr>
          </a:solidFill>
          <a:ln>
            <a:noFill/>
          </a:ln>
          <a:effectLst>
            <a:glow rad="762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7" name="组合 46"/>
          <p:cNvGrpSpPr>
            <a:grpSpLocks noChangeAspect="1"/>
          </p:cNvGrpSpPr>
          <p:nvPr/>
        </p:nvGrpSpPr>
        <p:grpSpPr>
          <a:xfrm>
            <a:off x="0" y="95204"/>
            <a:ext cx="12096000" cy="524448"/>
            <a:chOff x="-1" y="43199"/>
            <a:chExt cx="14604001" cy="633198"/>
          </a:xfrm>
        </p:grpSpPr>
        <p:sp>
          <p:nvSpPr>
            <p:cNvPr id="48" name="powerpoint template design by DAJU_PPT正版来源小红书大橘PPT微信DAJU_PPT请勿抄袭搬运！盗版必究！"/>
            <p:cNvSpPr txBox="1"/>
            <p:nvPr userDrawn="1"/>
          </p:nvSpPr>
          <p:spPr>
            <a:xfrm>
              <a:off x="-1"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sz="2000" kern="0">
                  <a:solidFill>
                    <a:schemeClr val="bg1">
                      <a:alpha val="70000"/>
                    </a:schemeClr>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dirty="0">
                  <a:sym typeface="+mn-lt"/>
                </a:rPr>
                <a:t>基本信息</a:t>
              </a:r>
              <a:endParaRPr lang="en-US" altLang="zh-CN" dirty="0">
                <a:sym typeface="+mn-lt"/>
              </a:endParaRPr>
            </a:p>
          </p:txBody>
        </p:sp>
        <p:sp>
          <p:nvSpPr>
            <p:cNvPr id="49" name="powerpoint template design by DAJU_PPT正版来源小红书大橘PPT微信DAJU_PPT请勿抄袭搬运！盗版必究！"/>
            <p:cNvSpPr txBox="1"/>
            <p:nvPr userDrawn="1"/>
          </p:nvSpPr>
          <p:spPr>
            <a:xfrm>
              <a:off x="2375999"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zh-CN" altLang="en-US" sz="2000" kern="0" dirty="0">
                  <a:solidFill>
                    <a:schemeClr val="bg1">
                      <a:alpha val="70000"/>
                    </a:schemeClr>
                  </a:solidFill>
                  <a:cs typeface="+mn-ea"/>
                  <a:sym typeface="+mn-lt"/>
                </a:rPr>
                <a:t>学业成绩</a:t>
              </a:r>
              <a:endParaRPr lang="en-US" altLang="zh-CN" sz="2000" kern="0" dirty="0">
                <a:solidFill>
                  <a:schemeClr val="bg1">
                    <a:alpha val="70000"/>
                  </a:schemeClr>
                </a:solidFill>
                <a:cs typeface="+mn-ea"/>
                <a:sym typeface="+mn-lt"/>
              </a:endParaRPr>
            </a:p>
          </p:txBody>
        </p:sp>
        <p:sp>
          <p:nvSpPr>
            <p:cNvPr id="50" name="powerpoint template design by DAJU_PPT正版来源小红书大橘PPT微信DAJU_PPT请勿抄袭搬运！盗版必究！"/>
            <p:cNvSpPr txBox="1"/>
            <p:nvPr userDrawn="1"/>
          </p:nvSpPr>
          <p:spPr>
            <a:xfrm>
              <a:off x="7272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sz="2400" b="1" kern="0">
                  <a:solidFill>
                    <a:srgbClr val="394761"/>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dirty="0">
                  <a:sym typeface="+mn-lt"/>
                </a:rPr>
                <a:t>科研竞赛</a:t>
              </a:r>
              <a:endParaRPr lang="en-US" altLang="zh-CN" dirty="0">
                <a:sym typeface="+mn-lt"/>
              </a:endParaRPr>
            </a:p>
          </p:txBody>
        </p:sp>
        <p:sp>
          <p:nvSpPr>
            <p:cNvPr id="51" name="powerpoint template design by DAJU_PPT正版来源小红书大橘PPT微信DAJU_PPT请勿抄袭搬运！盗版必究！"/>
            <p:cNvSpPr txBox="1"/>
            <p:nvPr userDrawn="1"/>
          </p:nvSpPr>
          <p:spPr>
            <a:xfrm>
              <a:off x="9756000"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kumimoji="0" lang="zh-CN" altLang="en-US" sz="2000" i="0" u="none" strike="noStrike" kern="0" cap="none" spc="0" normalizeH="0" baseline="0" noProof="0" dirty="0">
                  <a:ln>
                    <a:noFill/>
                  </a:ln>
                  <a:solidFill>
                    <a:schemeClr val="bg1">
                      <a:alpha val="70000"/>
                    </a:schemeClr>
                  </a:solidFill>
                  <a:effectLst/>
                  <a:uLnTx/>
                  <a:uFillTx/>
                  <a:cs typeface="+mn-ea"/>
                  <a:sym typeface="+mn-lt"/>
                </a:rPr>
                <a:t>综合发展</a:t>
              </a:r>
              <a:endParaRPr kumimoji="0" lang="en-US" altLang="zh-CN" sz="2000" i="0" u="none" strike="noStrike" kern="0" cap="none" spc="0" normalizeH="0" baseline="0" noProof="0" dirty="0">
                <a:ln>
                  <a:noFill/>
                </a:ln>
                <a:solidFill>
                  <a:schemeClr val="bg1">
                    <a:alpha val="70000"/>
                  </a:schemeClr>
                </a:solidFill>
                <a:effectLst/>
                <a:uLnTx/>
                <a:uFillTx/>
                <a:cs typeface="+mn-ea"/>
                <a:sym typeface="+mn-lt"/>
              </a:endParaRPr>
            </a:p>
          </p:txBody>
        </p:sp>
        <p:sp>
          <p:nvSpPr>
            <p:cNvPr id="52" name="powerpoint template design by DAJU_PPT正版来源小红书大橘PPT微信DAJU_PPT请勿抄袭搬运！盗版必究！"/>
            <p:cNvSpPr txBox="1"/>
            <p:nvPr/>
          </p:nvSpPr>
          <p:spPr>
            <a:xfrm>
              <a:off x="4788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zh-CN" altLang="en-US" sz="2000" kern="0" dirty="0">
                  <a:solidFill>
                    <a:schemeClr val="bg1">
                      <a:alpha val="70000"/>
                    </a:schemeClr>
                  </a:solidFill>
                  <a:cs typeface="+mn-ea"/>
                  <a:sym typeface="+mn-lt"/>
                </a:rPr>
                <a:t>荣誉情况</a:t>
              </a:r>
              <a:endParaRPr lang="en-US" altLang="zh-CN" sz="2000" kern="0" dirty="0">
                <a:solidFill>
                  <a:schemeClr val="bg1">
                    <a:alpha val="70000"/>
                  </a:schemeClr>
                </a:solidFill>
                <a:cs typeface="+mn-ea"/>
                <a:sym typeface="+mn-lt"/>
              </a:endParaRPr>
            </a:p>
          </p:txBody>
        </p:sp>
        <p:sp>
          <p:nvSpPr>
            <p:cNvPr id="53" name="powerpoint template design by DAJU_PPT正版来源小红书大橘PPT微信DAJU_PPT请勿抄袭搬运！盗版必究！"/>
            <p:cNvSpPr txBox="1"/>
            <p:nvPr/>
          </p:nvSpPr>
          <p:spPr>
            <a:xfrm>
              <a:off x="12192000" y="43199"/>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kumimoji="0" sz="2000" i="0" u="none" strike="noStrike" kern="0" cap="none" spc="0" normalizeH="0" baseline="0">
                  <a:ln>
                    <a:noFill/>
                  </a:ln>
                  <a:solidFill>
                    <a:schemeClr val="bg1">
                      <a:alpha val="70000"/>
                    </a:schemeClr>
                  </a:solidFill>
                  <a:effectLst/>
                  <a:uLnTx/>
                  <a:uFillTx/>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dirty="0">
                  <a:sym typeface="+mn-lt"/>
                </a:rPr>
                <a:t>未来规划</a:t>
              </a:r>
              <a:endParaRPr lang="en-US" altLang="zh-CN" dirty="0">
                <a:sym typeface="+mn-lt"/>
              </a:endParaRPr>
            </a:p>
          </p:txBody>
        </p:sp>
      </p:grpSp>
      <p:cxnSp>
        <p:nvCxnSpPr>
          <p:cNvPr id="54" name="powerpoint template design by DAJU_PPT正版来源小红书大橘PPT微信DAJU_PPT请勿抄袭搬运！盗版必究！"/>
          <p:cNvCxnSpPr/>
          <p:nvPr/>
        </p:nvCxnSpPr>
        <p:spPr>
          <a:xfrm>
            <a:off x="8099103"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图片 5"/>
          <p:cNvPicPr/>
          <p:nvPr/>
        </p:nvPicPr>
        <p:blipFill>
          <a:blip r:embed="rId7" cstate="print">
            <a:extLst>
              <a:ext uri="{28A0092B-C50C-407E-A947-70E740481C1C}">
                <a14:useLocalDpi xmlns:a14="http://schemas.microsoft.com/office/drawing/2010/main" val="0"/>
              </a:ext>
            </a:extLst>
          </a:blip>
          <a:stretch>
            <a:fillRect/>
          </a:stretch>
        </p:blipFill>
        <p:spPr>
          <a:xfrm rot="5400000">
            <a:off x="3311280" y="3487366"/>
            <a:ext cx="1850244" cy="2653200"/>
          </a:xfrm>
          <a:prstGeom prst="rect">
            <a:avLst/>
          </a:prstGeom>
          <a:effectLst>
            <a:reflection blurRad="6350" stA="52000" endA="300" endPos="35000" dir="5400000" sy="-100000" algn="bl" rotWithShape="0"/>
          </a:effectLst>
          <a:scene3d>
            <a:camera prst="perspectiveBelow">
              <a:rot lat="21594000" lon="0" rev="0"/>
            </a:camera>
            <a:lightRig rig="threePt" dir="t"/>
          </a:scene3d>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powerpoint template design by DAJU_PPT正版来源小红书大橘PPT微信DAJU_PPT请勿抄袭搬运！盗版必究！"/>
          <p:cNvCxnSpPr/>
          <p:nvPr/>
        </p:nvCxnSpPr>
        <p:spPr>
          <a:xfrm>
            <a:off x="481890" y="1341620"/>
            <a:ext cx="276348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powerpoint template design by DAJU_PPT正版来源小红书大橘PPT微信DAJU_PPT请勿抄袭搬运！盗版必究！"/>
          <p:cNvSpPr>
            <a:spLocks noGrp="1"/>
          </p:cNvSpPr>
          <p:nvPr>
            <p:ph type="title"/>
          </p:nvPr>
        </p:nvSpPr>
        <p:spPr>
          <a:xfrm>
            <a:off x="442913" y="873125"/>
            <a:ext cx="6882015" cy="405102"/>
          </a:xfrm>
          <a:prstGeom prst="rect">
            <a:avLst/>
          </a:prstGeom>
        </p:spPr>
        <p:txBody>
          <a:bodyPr>
            <a:normAutofit fontScale="90000"/>
          </a:bodyPr>
          <a:lstStyle/>
          <a:p>
            <a:r>
              <a:rPr lang="zh-CN" altLang="en-US" dirty="0">
                <a:latin typeface="+mn-lt"/>
                <a:ea typeface="+mn-ea"/>
                <a:cs typeface="+mn-ea"/>
                <a:sym typeface="+mn-lt"/>
              </a:rPr>
              <a:t>大创：</a:t>
            </a:r>
            <a:r>
              <a:rPr lang="en-US" altLang="zh-CN" dirty="0">
                <a:latin typeface="Cambria" panose="02040503050406030204" pitchFamily="18" charset="0"/>
                <a:ea typeface="Cambria" panose="02040503050406030204" pitchFamily="18" charset="0"/>
                <a:cs typeface="+mn-ea"/>
                <a:sym typeface="+mn-lt"/>
              </a:rPr>
              <a:t>miR-21-5p</a:t>
            </a:r>
            <a:r>
              <a:rPr lang="en-US" altLang="zh-CN" dirty="0">
                <a:latin typeface="+mn-lt"/>
                <a:ea typeface="+mn-ea"/>
                <a:cs typeface="+mn-ea"/>
                <a:sym typeface="+mn-lt"/>
              </a:rPr>
              <a:t> </a:t>
            </a:r>
            <a:r>
              <a:rPr lang="zh-CN" altLang="en-US" dirty="0">
                <a:latin typeface="+mn-lt"/>
                <a:ea typeface="+mn-ea"/>
                <a:cs typeface="+mn-ea"/>
                <a:sym typeface="+mn-lt"/>
              </a:rPr>
              <a:t>对小鼠哮喘模型中 </a:t>
            </a:r>
            <a:r>
              <a:rPr lang="en-US" altLang="zh-CN" dirty="0">
                <a:latin typeface="Cambria" panose="02040503050406030204" pitchFamily="18" charset="0"/>
                <a:ea typeface="Cambria" panose="02040503050406030204" pitchFamily="18" charset="0"/>
                <a:cs typeface="+mn-ea"/>
                <a:sym typeface="+mn-lt"/>
              </a:rPr>
              <a:t>ILC2</a:t>
            </a:r>
            <a:r>
              <a:rPr lang="en-US" altLang="zh-CN" dirty="0">
                <a:latin typeface="+mn-lt"/>
                <a:ea typeface="+mn-ea"/>
                <a:cs typeface="+mn-ea"/>
                <a:sym typeface="+mn-lt"/>
              </a:rPr>
              <a:t> </a:t>
            </a:r>
            <a:r>
              <a:rPr lang="zh-CN" altLang="en-US" dirty="0">
                <a:latin typeface="+mn-lt"/>
                <a:ea typeface="+mn-ea"/>
                <a:cs typeface="+mn-ea"/>
                <a:sym typeface="+mn-lt"/>
              </a:rPr>
              <a:t>的调控 </a:t>
            </a:r>
            <a:endParaRPr lang="zh-CN" altLang="en-US" dirty="0">
              <a:latin typeface="+mn-lt"/>
              <a:ea typeface="+mn-ea"/>
              <a:cs typeface="+mn-ea"/>
              <a:sym typeface="+mn-lt"/>
            </a:endParaRPr>
          </a:p>
        </p:txBody>
      </p:sp>
      <p:sp>
        <p:nvSpPr>
          <p:cNvPr id="57" name="powerpoint template design by DAJU_PPT正版来源小红书大橘PPT微信DAJU_PPT请勿抄袭搬运！盗版必究！"/>
          <p:cNvSpPr/>
          <p:nvPr/>
        </p:nvSpPr>
        <p:spPr>
          <a:xfrm>
            <a:off x="0" y="-1"/>
            <a:ext cx="12192000" cy="719633"/>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powerpoint template design by DAJU_PPT正版来源小红书大橘PPT微信DAJU_PPT请勿抄袭搬运！盗版必究！"/>
          <p:cNvCxnSpPr/>
          <p:nvPr/>
        </p:nvCxnSpPr>
        <p:spPr>
          <a:xfrm>
            <a:off x="212930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powerpoint template design by DAJU_PPT正版来源小红书大橘PPT微信DAJU_PPT请勿抄袭搬运！盗版必究！"/>
          <p:cNvCxnSpPr/>
          <p:nvPr/>
        </p:nvCxnSpPr>
        <p:spPr>
          <a:xfrm>
            <a:off x="3977297"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powerpoint template design by DAJU_PPT正版来源小红书大橘PPT微信DAJU_PPT请勿抄袭搬运！盗版必究！"/>
          <p:cNvCxnSpPr/>
          <p:nvPr/>
        </p:nvCxnSpPr>
        <p:spPr>
          <a:xfrm>
            <a:off x="609016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powerpoint template design by DAJU_PPT正版来源小红书大橘PPT微信DAJU_PPT请勿抄袭搬运！盗版必究！"/>
          <p:cNvCxnSpPr/>
          <p:nvPr/>
        </p:nvCxnSpPr>
        <p:spPr>
          <a:xfrm>
            <a:off x="10088860"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6432217" y="46244"/>
            <a:ext cx="1336040" cy="769753"/>
          </a:xfrm>
          <a:prstGeom prst="rect">
            <a:avLst/>
          </a:prstGeom>
          <a:solidFill>
            <a:schemeClr val="accent5">
              <a:lumMod val="20000"/>
              <a:lumOff val="80000"/>
            </a:schemeClr>
          </a:solidFill>
          <a:ln>
            <a:noFill/>
          </a:ln>
          <a:effectLst>
            <a:glow rad="762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63" name="组合 62"/>
          <p:cNvGrpSpPr>
            <a:grpSpLocks noChangeAspect="1"/>
          </p:cNvGrpSpPr>
          <p:nvPr/>
        </p:nvGrpSpPr>
        <p:grpSpPr>
          <a:xfrm>
            <a:off x="0" y="95204"/>
            <a:ext cx="12096000" cy="524448"/>
            <a:chOff x="-1" y="43199"/>
            <a:chExt cx="14604001" cy="633198"/>
          </a:xfrm>
        </p:grpSpPr>
        <p:sp>
          <p:nvSpPr>
            <p:cNvPr id="64" name="powerpoint template design by DAJU_PPT正版来源小红书大橘PPT微信DAJU_PPT请勿抄袭搬运！盗版必究！"/>
            <p:cNvSpPr txBox="1"/>
            <p:nvPr userDrawn="1"/>
          </p:nvSpPr>
          <p:spPr>
            <a:xfrm>
              <a:off x="-1"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sz="2000" kern="0">
                  <a:solidFill>
                    <a:schemeClr val="bg1">
                      <a:alpha val="70000"/>
                    </a:schemeClr>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dirty="0">
                  <a:sym typeface="+mn-lt"/>
                </a:rPr>
                <a:t>基本信息</a:t>
              </a:r>
              <a:endParaRPr lang="en-US" altLang="zh-CN" dirty="0">
                <a:sym typeface="+mn-lt"/>
              </a:endParaRPr>
            </a:p>
          </p:txBody>
        </p:sp>
        <p:sp>
          <p:nvSpPr>
            <p:cNvPr id="65" name="powerpoint template design by DAJU_PPT正版来源小红书大橘PPT微信DAJU_PPT请勿抄袭搬运！盗版必究！"/>
            <p:cNvSpPr txBox="1"/>
            <p:nvPr userDrawn="1"/>
          </p:nvSpPr>
          <p:spPr>
            <a:xfrm>
              <a:off x="2375999"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zh-CN" altLang="en-US" sz="2000" kern="0" dirty="0">
                  <a:solidFill>
                    <a:schemeClr val="bg1">
                      <a:alpha val="70000"/>
                    </a:schemeClr>
                  </a:solidFill>
                  <a:cs typeface="+mn-ea"/>
                  <a:sym typeface="+mn-lt"/>
                </a:rPr>
                <a:t>学业成绩</a:t>
              </a:r>
              <a:endParaRPr lang="en-US" altLang="zh-CN" sz="2000" kern="0" dirty="0">
                <a:solidFill>
                  <a:schemeClr val="bg1">
                    <a:alpha val="70000"/>
                  </a:schemeClr>
                </a:solidFill>
                <a:cs typeface="+mn-ea"/>
                <a:sym typeface="+mn-lt"/>
              </a:endParaRPr>
            </a:p>
          </p:txBody>
        </p:sp>
        <p:sp>
          <p:nvSpPr>
            <p:cNvPr id="66" name="powerpoint template design by DAJU_PPT正版来源小红书大橘PPT微信DAJU_PPT请勿抄袭搬运！盗版必究！"/>
            <p:cNvSpPr txBox="1"/>
            <p:nvPr userDrawn="1"/>
          </p:nvSpPr>
          <p:spPr>
            <a:xfrm>
              <a:off x="7272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sz="2400" b="1" kern="0">
                  <a:solidFill>
                    <a:srgbClr val="394761"/>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dirty="0">
                  <a:sym typeface="+mn-lt"/>
                </a:rPr>
                <a:t>科研竞赛</a:t>
              </a:r>
              <a:endParaRPr lang="en-US" altLang="zh-CN" dirty="0">
                <a:sym typeface="+mn-lt"/>
              </a:endParaRPr>
            </a:p>
          </p:txBody>
        </p:sp>
        <p:sp>
          <p:nvSpPr>
            <p:cNvPr id="67" name="powerpoint template design by DAJU_PPT正版来源小红书大橘PPT微信DAJU_PPT请勿抄袭搬运！盗版必究！"/>
            <p:cNvSpPr txBox="1"/>
            <p:nvPr userDrawn="1"/>
          </p:nvSpPr>
          <p:spPr>
            <a:xfrm>
              <a:off x="9756000"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kumimoji="0" lang="zh-CN" altLang="en-US" sz="2000" i="0" u="none" strike="noStrike" kern="0" cap="none" spc="0" normalizeH="0" baseline="0" noProof="0" dirty="0">
                  <a:ln>
                    <a:noFill/>
                  </a:ln>
                  <a:solidFill>
                    <a:schemeClr val="bg1">
                      <a:alpha val="70000"/>
                    </a:schemeClr>
                  </a:solidFill>
                  <a:effectLst/>
                  <a:uLnTx/>
                  <a:uFillTx/>
                  <a:cs typeface="+mn-ea"/>
                  <a:sym typeface="+mn-lt"/>
                </a:rPr>
                <a:t>综合发展</a:t>
              </a:r>
              <a:endParaRPr kumimoji="0" lang="en-US" altLang="zh-CN" sz="2000" i="0" u="none" strike="noStrike" kern="0" cap="none" spc="0" normalizeH="0" baseline="0" noProof="0" dirty="0">
                <a:ln>
                  <a:noFill/>
                </a:ln>
                <a:solidFill>
                  <a:schemeClr val="bg1">
                    <a:alpha val="70000"/>
                  </a:schemeClr>
                </a:solidFill>
                <a:effectLst/>
                <a:uLnTx/>
                <a:uFillTx/>
                <a:cs typeface="+mn-ea"/>
                <a:sym typeface="+mn-lt"/>
              </a:endParaRPr>
            </a:p>
          </p:txBody>
        </p:sp>
        <p:sp>
          <p:nvSpPr>
            <p:cNvPr id="68" name="powerpoint template design by DAJU_PPT正版来源小红书大橘PPT微信DAJU_PPT请勿抄袭搬运！盗版必究！"/>
            <p:cNvSpPr txBox="1"/>
            <p:nvPr/>
          </p:nvSpPr>
          <p:spPr>
            <a:xfrm>
              <a:off x="4788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zh-CN" altLang="en-US" sz="2000" kern="0" dirty="0">
                  <a:solidFill>
                    <a:schemeClr val="bg1">
                      <a:alpha val="70000"/>
                    </a:schemeClr>
                  </a:solidFill>
                  <a:cs typeface="+mn-ea"/>
                  <a:sym typeface="+mn-lt"/>
                </a:rPr>
                <a:t>荣誉情况</a:t>
              </a:r>
              <a:endParaRPr lang="en-US" altLang="zh-CN" sz="2000" kern="0" dirty="0">
                <a:solidFill>
                  <a:schemeClr val="bg1">
                    <a:alpha val="70000"/>
                  </a:schemeClr>
                </a:solidFill>
                <a:cs typeface="+mn-ea"/>
                <a:sym typeface="+mn-lt"/>
              </a:endParaRPr>
            </a:p>
          </p:txBody>
        </p:sp>
        <p:sp>
          <p:nvSpPr>
            <p:cNvPr id="69" name="powerpoint template design by DAJU_PPT正版来源小红书大橘PPT微信DAJU_PPT请勿抄袭搬运！盗版必究！"/>
            <p:cNvSpPr txBox="1"/>
            <p:nvPr/>
          </p:nvSpPr>
          <p:spPr>
            <a:xfrm>
              <a:off x="12192000" y="43199"/>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kumimoji="0" sz="2000" i="0" u="none" strike="noStrike" kern="0" cap="none" spc="0" normalizeH="0" baseline="0">
                  <a:ln>
                    <a:noFill/>
                  </a:ln>
                  <a:solidFill>
                    <a:schemeClr val="bg1">
                      <a:alpha val="70000"/>
                    </a:schemeClr>
                  </a:solidFill>
                  <a:effectLst/>
                  <a:uLnTx/>
                  <a:uFillTx/>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dirty="0">
                  <a:sym typeface="+mn-lt"/>
                </a:rPr>
                <a:t>未来规划</a:t>
              </a:r>
              <a:endParaRPr lang="en-US" altLang="zh-CN" dirty="0">
                <a:sym typeface="+mn-lt"/>
              </a:endParaRPr>
            </a:p>
          </p:txBody>
        </p:sp>
      </p:grpSp>
      <p:cxnSp>
        <p:nvCxnSpPr>
          <p:cNvPr id="70" name="powerpoint template design by DAJU_PPT正版来源小红书大橘PPT微信DAJU_PPT请勿抄袭搬运！盗版必究！"/>
          <p:cNvCxnSpPr/>
          <p:nvPr/>
        </p:nvCxnSpPr>
        <p:spPr>
          <a:xfrm>
            <a:off x="8099103"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AutoShape 10"/>
          <p:cNvSpPr>
            <a:spLocks noChangeAspect="1" noChangeArrowheads="1"/>
          </p:cNvSpPr>
          <p:nvPr/>
        </p:nvSpPr>
        <p:spPr bwMode="auto">
          <a:xfrm>
            <a:off x="12128597" y="334868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1" name="AutoShape 12" descr="在侧边栏查询中搜索"/>
          <p:cNvSpPr>
            <a:spLocks noChangeAspect="1" noChangeArrowheads="1"/>
          </p:cNvSpPr>
          <p:nvPr/>
        </p:nvSpPr>
        <p:spPr bwMode="auto">
          <a:xfrm>
            <a:off x="12410713" y="347805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AutoShape 16"/>
          <p:cNvSpPr>
            <a:spLocks noChangeAspect="1" noChangeArrowheads="1"/>
          </p:cNvSpPr>
          <p:nvPr/>
        </p:nvSpPr>
        <p:spPr bwMode="auto">
          <a:xfrm>
            <a:off x="12563113" y="363045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3" name="文本框 19"/>
          <p:cNvSpPr txBox="1"/>
          <p:nvPr/>
        </p:nvSpPr>
        <p:spPr>
          <a:xfrm>
            <a:off x="6356267" y="1728012"/>
            <a:ext cx="3896791" cy="5067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pPr>
            <a:r>
              <a:rPr lang="zh-CN" altLang="en-US" b="1" dirty="0"/>
              <a:t>掌握</a:t>
            </a:r>
            <a:r>
              <a:rPr lang="en-US" altLang="zh-CN" b="1" dirty="0">
                <a:solidFill>
                  <a:schemeClr val="tx1"/>
                </a:solidFill>
                <a:latin typeface="Cambria" panose="02040503050406030204" pitchFamily="18" charset="0"/>
                <a:ea typeface="Cambria" panose="02040503050406030204" pitchFamily="18" charset="0"/>
                <a:cs typeface="+mn-ea"/>
              </a:rPr>
              <a:t>PCR</a:t>
            </a:r>
            <a:r>
              <a:rPr lang="zh-CN" altLang="en-US" b="1" dirty="0"/>
              <a:t>和</a:t>
            </a:r>
            <a:r>
              <a:rPr lang="en-US" altLang="zh-CN" b="1" dirty="0">
                <a:latin typeface="Cambria" panose="02040503050406030204" pitchFamily="18" charset="0"/>
                <a:ea typeface="Cambria" panose="02040503050406030204" pitchFamily="18" charset="0"/>
                <a:cs typeface="+mn-ea"/>
              </a:rPr>
              <a:t>Western blot</a:t>
            </a:r>
            <a:r>
              <a:rPr lang="zh-CN" altLang="en-US" b="1" dirty="0"/>
              <a:t>等实验技术</a:t>
            </a:r>
            <a:endParaRPr lang="zh-CN" altLang="en-US" b="1" dirty="0"/>
          </a:p>
        </p:txBody>
      </p:sp>
      <p:grpSp>
        <p:nvGrpSpPr>
          <p:cNvPr id="3" name="组合 2"/>
          <p:cNvGrpSpPr/>
          <p:nvPr/>
        </p:nvGrpSpPr>
        <p:grpSpPr>
          <a:xfrm>
            <a:off x="8410398" y="4028442"/>
            <a:ext cx="3308584" cy="2377350"/>
            <a:chOff x="6987979" y="2899500"/>
            <a:chExt cx="4973441" cy="3737610"/>
          </a:xfrm>
        </p:grpSpPr>
        <p:pic>
          <p:nvPicPr>
            <p:cNvPr id="39" name="图片 38"/>
            <p:cNvPicPr>
              <a:picLocks noChangeAspect="1"/>
            </p:cNvPicPr>
            <p:nvPr/>
          </p:nvPicPr>
          <p:blipFill>
            <a:blip r:embed="rId1"/>
            <a:stretch>
              <a:fillRect/>
            </a:stretch>
          </p:blipFill>
          <p:spPr>
            <a:xfrm>
              <a:off x="6987979" y="2900433"/>
              <a:ext cx="4793006" cy="3736127"/>
            </a:xfrm>
            <a:prstGeom prst="rect">
              <a:avLst/>
            </a:prstGeom>
            <a:ln>
              <a:noFill/>
            </a:ln>
            <a:effectLst>
              <a:outerShdw blurRad="292100" dist="139700" dir="2700000" algn="tl" rotWithShape="0">
                <a:srgbClr val="333333">
                  <a:alpha val="65000"/>
                </a:srgbClr>
              </a:outerShdw>
            </a:effectLst>
          </p:spPr>
        </p:pic>
        <p:pic>
          <p:nvPicPr>
            <p:cNvPr id="45" name="图片 4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57895" y="2899500"/>
              <a:ext cx="2803525" cy="3737610"/>
            </a:xfrm>
            <a:prstGeom prst="rect">
              <a:avLst/>
            </a:prstGeom>
          </p:spPr>
        </p:pic>
      </p:grpSp>
      <p:pic>
        <p:nvPicPr>
          <p:cNvPr id="46" name="图片 45"/>
          <p:cNvPicPr>
            <a:picLocks noChangeAspect="1"/>
          </p:cNvPicPr>
          <p:nvPr/>
        </p:nvPicPr>
        <p:blipFill>
          <a:blip r:embed="rId3" cstate="print">
            <a:extLst>
              <a:ext uri="{28A0092B-C50C-407E-A947-70E740481C1C}">
                <a14:useLocalDpi xmlns:a14="http://schemas.microsoft.com/office/drawing/2010/main" val="0"/>
              </a:ext>
            </a:extLst>
          </a:blip>
          <a:srcRect l="14797" r="38754"/>
          <a:stretch>
            <a:fillRect/>
          </a:stretch>
        </p:blipFill>
        <p:spPr>
          <a:xfrm>
            <a:off x="8001635" y="2485390"/>
            <a:ext cx="1632585" cy="1449705"/>
          </a:xfrm>
          <a:prstGeom prst="rect">
            <a:avLst/>
          </a:prstGeom>
          <a:ln>
            <a:noFill/>
          </a:ln>
          <a:effectLst>
            <a:outerShdw blurRad="292100" dist="139700" dir="2700000" algn="tl" rotWithShape="0">
              <a:srgbClr val="333333">
                <a:alpha val="65000"/>
              </a:srgbClr>
            </a:outerShdw>
          </a:effectLst>
        </p:spPr>
      </p:pic>
      <p:pic>
        <p:nvPicPr>
          <p:cNvPr id="47" name="图片 46"/>
          <p:cNvPicPr>
            <a:picLocks noChangeAspect="1"/>
          </p:cNvPicPr>
          <p:nvPr/>
        </p:nvPicPr>
        <p:blipFill>
          <a:blip r:embed="rId4"/>
          <a:srcRect b="48903"/>
          <a:stretch>
            <a:fillRect/>
          </a:stretch>
        </p:blipFill>
        <p:spPr>
          <a:xfrm>
            <a:off x="6290310" y="2510790"/>
            <a:ext cx="1632585" cy="1887855"/>
          </a:xfrm>
          <a:prstGeom prst="rect">
            <a:avLst/>
          </a:prstGeom>
          <a:ln>
            <a:noFill/>
          </a:ln>
          <a:effectLst>
            <a:outerShdw blurRad="292100" dist="139700" dir="2700000" algn="tl" rotWithShape="0">
              <a:srgbClr val="333333">
                <a:alpha val="65000"/>
              </a:srgbClr>
            </a:outerShdw>
          </a:effectLst>
        </p:spPr>
      </p:pic>
      <p:pic>
        <p:nvPicPr>
          <p:cNvPr id="48" name="图片 47"/>
          <p:cNvPicPr>
            <a:picLocks noChangeAspect="1"/>
          </p:cNvPicPr>
          <p:nvPr/>
        </p:nvPicPr>
        <p:blipFill>
          <a:blip r:embed="rId4"/>
          <a:srcRect t="50679"/>
          <a:stretch>
            <a:fillRect/>
          </a:stretch>
        </p:blipFill>
        <p:spPr>
          <a:xfrm>
            <a:off x="6258159" y="4556960"/>
            <a:ext cx="2069960" cy="1739677"/>
          </a:xfrm>
          <a:prstGeom prst="rect">
            <a:avLst/>
          </a:prstGeom>
          <a:ln>
            <a:noFill/>
          </a:ln>
          <a:effectLst>
            <a:outerShdw blurRad="292100" dist="139700" dir="2700000" algn="tl" rotWithShape="0">
              <a:srgbClr val="333333">
                <a:alpha val="65000"/>
              </a:srgbClr>
            </a:outerShdw>
          </a:effectLst>
        </p:spPr>
      </p:pic>
      <p:cxnSp>
        <p:nvCxnSpPr>
          <p:cNvPr id="49" name="直接连接符 48"/>
          <p:cNvCxnSpPr/>
          <p:nvPr/>
        </p:nvCxnSpPr>
        <p:spPr>
          <a:xfrm>
            <a:off x="6123604" y="1507687"/>
            <a:ext cx="9525" cy="4897755"/>
          </a:xfrm>
          <a:prstGeom prst="line">
            <a:avLst/>
          </a:prstGeom>
          <a:ln w="38100">
            <a:solidFill>
              <a:srgbClr val="394761"/>
            </a:solidFill>
            <a:prstDash val="dash"/>
          </a:ln>
        </p:spPr>
        <p:style>
          <a:lnRef idx="1">
            <a:schemeClr val="accent1"/>
          </a:lnRef>
          <a:fillRef idx="0">
            <a:schemeClr val="accent1"/>
          </a:fillRef>
          <a:effectRef idx="0">
            <a:schemeClr val="accent1"/>
          </a:effectRef>
          <a:fontRef idx="minor">
            <a:schemeClr val="tx1"/>
          </a:fontRef>
        </p:style>
      </p:cxnSp>
      <p:pic>
        <p:nvPicPr>
          <p:cNvPr id="51" name="图片 50"/>
          <p:cNvPicPr>
            <a:picLocks noChangeAspect="1"/>
          </p:cNvPicPr>
          <p:nvPr/>
        </p:nvPicPr>
        <p:blipFill>
          <a:blip r:embed="rId5"/>
          <a:stretch>
            <a:fillRect/>
          </a:stretch>
        </p:blipFill>
        <p:spPr>
          <a:xfrm>
            <a:off x="1310497" y="2510481"/>
            <a:ext cx="3458276" cy="3177311"/>
          </a:xfrm>
          <a:prstGeom prst="rect">
            <a:avLst/>
          </a:prstGeom>
        </p:spPr>
      </p:pic>
      <p:sp>
        <p:nvSpPr>
          <p:cNvPr id="52" name="文本框 4"/>
          <p:cNvSpPr txBox="1"/>
          <p:nvPr/>
        </p:nvSpPr>
        <p:spPr>
          <a:xfrm>
            <a:off x="379095" y="1490345"/>
            <a:ext cx="5619115" cy="3987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2000" b="1" dirty="0">
                <a:solidFill>
                  <a:srgbClr val="394761"/>
                </a:solidFill>
              </a:rPr>
              <a:t>哮喘中</a:t>
            </a:r>
            <a:r>
              <a:rPr lang="zh-CN" altLang="en-US" sz="2000" b="1" dirty="0">
                <a:solidFill>
                  <a:srgbClr val="394761"/>
                </a:solidFill>
              </a:rPr>
              <a:t>是否</a:t>
            </a:r>
            <a:r>
              <a:rPr lang="zh-CN" altLang="zh-CN" sz="2000" b="1" dirty="0">
                <a:solidFill>
                  <a:srgbClr val="394761"/>
                </a:solidFill>
              </a:rPr>
              <a:t>存在着</a:t>
            </a:r>
            <a:r>
              <a:rPr lang="en-US" altLang="zh-CN" sz="2000" b="1" dirty="0">
                <a:solidFill>
                  <a:schemeClr val="accent1"/>
                </a:solidFill>
                <a:latin typeface="Cambria" panose="02040503050406030204" pitchFamily="18" charset="0"/>
                <a:ea typeface="Cambria" panose="02040503050406030204" pitchFamily="18" charset="0"/>
                <a:cs typeface="+mn-ea"/>
              </a:rPr>
              <a:t>miR-21-5p-IL-33-ILC2</a:t>
            </a:r>
            <a:r>
              <a:rPr lang="zh-CN" altLang="zh-CN" sz="2000" b="1" dirty="0">
                <a:solidFill>
                  <a:srgbClr val="394761"/>
                </a:solidFill>
              </a:rPr>
              <a:t>调控轴？</a:t>
            </a:r>
            <a:endParaRPr lang="zh-CN" altLang="en-US" sz="2000" b="1" dirty="0">
              <a:solidFill>
                <a:srgbClr val="394761"/>
              </a:solidFill>
            </a:endParaRPr>
          </a:p>
        </p:txBody>
      </p:sp>
      <p:pic>
        <p:nvPicPr>
          <p:cNvPr id="4" name="图片 3"/>
          <p:cNvPicPr>
            <a:picLocks noChangeAspect="1"/>
          </p:cNvPicPr>
          <p:nvPr/>
        </p:nvPicPr>
        <p:blipFill>
          <a:blip r:embed="rId6"/>
          <a:stretch>
            <a:fillRect/>
          </a:stretch>
        </p:blipFill>
        <p:spPr>
          <a:xfrm>
            <a:off x="9712960" y="2510790"/>
            <a:ext cx="1898015" cy="1424305"/>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powerpoint template design by DAJU_PPT正版来源小红书大橘PPT微信DAJU_PPT请勿抄袭搬运！盗版必究！"/>
          <p:cNvCxnSpPr/>
          <p:nvPr/>
        </p:nvCxnSpPr>
        <p:spPr>
          <a:xfrm>
            <a:off x="481890" y="1341620"/>
            <a:ext cx="276348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powerpoint template design by DAJU_PPT正版来源小红书大橘PPT微信DAJU_PPT请勿抄袭搬运！盗版必究！"/>
          <p:cNvSpPr>
            <a:spLocks noGrp="1"/>
          </p:cNvSpPr>
          <p:nvPr>
            <p:ph type="title"/>
          </p:nvPr>
        </p:nvSpPr>
        <p:spPr>
          <a:xfrm>
            <a:off x="443230" y="873125"/>
            <a:ext cx="4585335" cy="405130"/>
          </a:xfrm>
          <a:prstGeom prst="rect">
            <a:avLst/>
          </a:prstGeom>
        </p:spPr>
        <p:txBody>
          <a:bodyPr>
            <a:normAutofit fontScale="90000"/>
          </a:bodyPr>
          <a:lstStyle/>
          <a:p>
            <a:r>
              <a:rPr lang="zh-CN" altLang="en-US" dirty="0">
                <a:latin typeface="+mn-lt"/>
                <a:ea typeface="+mn-ea"/>
                <a:cs typeface="+mn-ea"/>
                <a:sym typeface="+mn-lt"/>
              </a:rPr>
              <a:t>北京脑神经与认知科学暑期培训班 </a:t>
            </a:r>
            <a:endParaRPr lang="zh-CN" altLang="en-US" dirty="0">
              <a:latin typeface="+mn-lt"/>
              <a:ea typeface="+mn-ea"/>
              <a:cs typeface="+mn-ea"/>
              <a:sym typeface="+mn-lt"/>
            </a:endParaRPr>
          </a:p>
        </p:txBody>
      </p:sp>
      <p:sp>
        <p:nvSpPr>
          <p:cNvPr id="57" name="powerpoint template design by DAJU_PPT正版来源小红书大橘PPT微信DAJU_PPT请勿抄袭搬运！盗版必究！"/>
          <p:cNvSpPr/>
          <p:nvPr/>
        </p:nvSpPr>
        <p:spPr>
          <a:xfrm>
            <a:off x="0" y="-1"/>
            <a:ext cx="12192000" cy="719633"/>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powerpoint template design by DAJU_PPT正版来源小红书大橘PPT微信DAJU_PPT请勿抄袭搬运！盗版必究！"/>
          <p:cNvCxnSpPr/>
          <p:nvPr/>
        </p:nvCxnSpPr>
        <p:spPr>
          <a:xfrm>
            <a:off x="212930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powerpoint template design by DAJU_PPT正版来源小红书大橘PPT微信DAJU_PPT请勿抄袭搬运！盗版必究！"/>
          <p:cNvCxnSpPr/>
          <p:nvPr/>
        </p:nvCxnSpPr>
        <p:spPr>
          <a:xfrm>
            <a:off x="3977297"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powerpoint template design by DAJU_PPT正版来源小红书大橘PPT微信DAJU_PPT请勿抄袭搬运！盗版必究！"/>
          <p:cNvCxnSpPr/>
          <p:nvPr/>
        </p:nvCxnSpPr>
        <p:spPr>
          <a:xfrm>
            <a:off x="609016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powerpoint template design by DAJU_PPT正版来源小红书大橘PPT微信DAJU_PPT请勿抄袭搬运！盗版必究！"/>
          <p:cNvCxnSpPr/>
          <p:nvPr/>
        </p:nvCxnSpPr>
        <p:spPr>
          <a:xfrm>
            <a:off x="10088860"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6432217" y="46244"/>
            <a:ext cx="1336040" cy="769753"/>
          </a:xfrm>
          <a:prstGeom prst="rect">
            <a:avLst/>
          </a:prstGeom>
          <a:solidFill>
            <a:schemeClr val="accent5">
              <a:lumMod val="20000"/>
              <a:lumOff val="80000"/>
            </a:schemeClr>
          </a:solidFill>
          <a:ln>
            <a:noFill/>
          </a:ln>
          <a:effectLst>
            <a:glow rad="762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63" name="组合 62"/>
          <p:cNvGrpSpPr>
            <a:grpSpLocks noChangeAspect="1"/>
          </p:cNvGrpSpPr>
          <p:nvPr/>
        </p:nvGrpSpPr>
        <p:grpSpPr>
          <a:xfrm>
            <a:off x="0" y="95204"/>
            <a:ext cx="12096000" cy="524448"/>
            <a:chOff x="-1" y="43199"/>
            <a:chExt cx="14604001" cy="633198"/>
          </a:xfrm>
        </p:grpSpPr>
        <p:sp>
          <p:nvSpPr>
            <p:cNvPr id="64" name="powerpoint template design by DAJU_PPT正版来源小红书大橘PPT微信DAJU_PPT请勿抄袭搬运！盗版必究！"/>
            <p:cNvSpPr txBox="1"/>
            <p:nvPr userDrawn="1"/>
          </p:nvSpPr>
          <p:spPr>
            <a:xfrm>
              <a:off x="-1"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sz="2000" kern="0">
                  <a:solidFill>
                    <a:schemeClr val="bg1">
                      <a:alpha val="70000"/>
                    </a:schemeClr>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dirty="0">
                  <a:sym typeface="+mn-lt"/>
                </a:rPr>
                <a:t>基本信息</a:t>
              </a:r>
              <a:endParaRPr lang="en-US" altLang="zh-CN" dirty="0">
                <a:sym typeface="+mn-lt"/>
              </a:endParaRPr>
            </a:p>
          </p:txBody>
        </p:sp>
        <p:sp>
          <p:nvSpPr>
            <p:cNvPr id="65" name="powerpoint template design by DAJU_PPT正版来源小红书大橘PPT微信DAJU_PPT请勿抄袭搬运！盗版必究！"/>
            <p:cNvSpPr txBox="1"/>
            <p:nvPr userDrawn="1"/>
          </p:nvSpPr>
          <p:spPr>
            <a:xfrm>
              <a:off x="2375999"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zh-CN" altLang="en-US" sz="2000" kern="0" dirty="0">
                  <a:solidFill>
                    <a:schemeClr val="bg1">
                      <a:alpha val="70000"/>
                    </a:schemeClr>
                  </a:solidFill>
                  <a:cs typeface="+mn-ea"/>
                  <a:sym typeface="+mn-lt"/>
                </a:rPr>
                <a:t>学业成绩</a:t>
              </a:r>
              <a:endParaRPr lang="en-US" altLang="zh-CN" sz="2000" kern="0" dirty="0">
                <a:solidFill>
                  <a:schemeClr val="bg1">
                    <a:alpha val="70000"/>
                  </a:schemeClr>
                </a:solidFill>
                <a:cs typeface="+mn-ea"/>
                <a:sym typeface="+mn-lt"/>
              </a:endParaRPr>
            </a:p>
          </p:txBody>
        </p:sp>
        <p:sp>
          <p:nvSpPr>
            <p:cNvPr id="66" name="powerpoint template design by DAJU_PPT正版来源小红书大橘PPT微信DAJU_PPT请勿抄袭搬运！盗版必究！"/>
            <p:cNvSpPr txBox="1"/>
            <p:nvPr userDrawn="1"/>
          </p:nvSpPr>
          <p:spPr>
            <a:xfrm>
              <a:off x="7272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sz="2400" b="1" kern="0">
                  <a:solidFill>
                    <a:srgbClr val="394761"/>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dirty="0">
                  <a:sym typeface="+mn-lt"/>
                </a:rPr>
                <a:t>科研竞赛</a:t>
              </a:r>
              <a:endParaRPr lang="en-US" altLang="zh-CN" dirty="0">
                <a:sym typeface="+mn-lt"/>
              </a:endParaRPr>
            </a:p>
          </p:txBody>
        </p:sp>
        <p:sp>
          <p:nvSpPr>
            <p:cNvPr id="67" name="powerpoint template design by DAJU_PPT正版来源小红书大橘PPT微信DAJU_PPT请勿抄袭搬运！盗版必究！"/>
            <p:cNvSpPr txBox="1"/>
            <p:nvPr userDrawn="1"/>
          </p:nvSpPr>
          <p:spPr>
            <a:xfrm>
              <a:off x="9756000"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kumimoji="0" lang="zh-CN" altLang="en-US" sz="2000" i="0" u="none" strike="noStrike" kern="0" cap="none" spc="0" normalizeH="0" baseline="0" noProof="0" dirty="0">
                  <a:ln>
                    <a:noFill/>
                  </a:ln>
                  <a:solidFill>
                    <a:schemeClr val="bg1">
                      <a:alpha val="70000"/>
                    </a:schemeClr>
                  </a:solidFill>
                  <a:effectLst/>
                  <a:uLnTx/>
                  <a:uFillTx/>
                  <a:cs typeface="+mn-ea"/>
                  <a:sym typeface="+mn-lt"/>
                </a:rPr>
                <a:t>综合发展</a:t>
              </a:r>
              <a:endParaRPr kumimoji="0" lang="en-US" altLang="zh-CN" sz="2000" i="0" u="none" strike="noStrike" kern="0" cap="none" spc="0" normalizeH="0" baseline="0" noProof="0" dirty="0">
                <a:ln>
                  <a:noFill/>
                </a:ln>
                <a:solidFill>
                  <a:schemeClr val="bg1">
                    <a:alpha val="70000"/>
                  </a:schemeClr>
                </a:solidFill>
                <a:effectLst/>
                <a:uLnTx/>
                <a:uFillTx/>
                <a:cs typeface="+mn-ea"/>
                <a:sym typeface="+mn-lt"/>
              </a:endParaRPr>
            </a:p>
          </p:txBody>
        </p:sp>
        <p:sp>
          <p:nvSpPr>
            <p:cNvPr id="68" name="powerpoint template design by DAJU_PPT正版来源小红书大橘PPT微信DAJU_PPT请勿抄袭搬运！盗版必究！"/>
            <p:cNvSpPr txBox="1"/>
            <p:nvPr/>
          </p:nvSpPr>
          <p:spPr>
            <a:xfrm>
              <a:off x="4788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zh-CN" altLang="en-US" sz="2000" kern="0" dirty="0">
                  <a:solidFill>
                    <a:schemeClr val="bg1">
                      <a:alpha val="70000"/>
                    </a:schemeClr>
                  </a:solidFill>
                  <a:cs typeface="+mn-ea"/>
                  <a:sym typeface="+mn-lt"/>
                </a:rPr>
                <a:t>荣誉情况</a:t>
              </a:r>
              <a:endParaRPr lang="en-US" altLang="zh-CN" sz="2000" kern="0" dirty="0">
                <a:solidFill>
                  <a:schemeClr val="bg1">
                    <a:alpha val="70000"/>
                  </a:schemeClr>
                </a:solidFill>
                <a:cs typeface="+mn-ea"/>
                <a:sym typeface="+mn-lt"/>
              </a:endParaRPr>
            </a:p>
          </p:txBody>
        </p:sp>
        <p:sp>
          <p:nvSpPr>
            <p:cNvPr id="69" name="powerpoint template design by DAJU_PPT正版来源小红书大橘PPT微信DAJU_PPT请勿抄袭搬运！盗版必究！"/>
            <p:cNvSpPr txBox="1"/>
            <p:nvPr/>
          </p:nvSpPr>
          <p:spPr>
            <a:xfrm>
              <a:off x="12192000" y="43199"/>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kumimoji="0" sz="2000" i="0" u="none" strike="noStrike" kern="0" cap="none" spc="0" normalizeH="0" baseline="0">
                  <a:ln>
                    <a:noFill/>
                  </a:ln>
                  <a:solidFill>
                    <a:schemeClr val="bg1">
                      <a:alpha val="70000"/>
                    </a:schemeClr>
                  </a:solidFill>
                  <a:effectLst/>
                  <a:uLnTx/>
                  <a:uFillTx/>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dirty="0">
                  <a:sym typeface="+mn-lt"/>
                </a:rPr>
                <a:t>未来规划</a:t>
              </a:r>
              <a:endParaRPr lang="en-US" altLang="zh-CN" dirty="0">
                <a:sym typeface="+mn-lt"/>
              </a:endParaRPr>
            </a:p>
          </p:txBody>
        </p:sp>
      </p:grpSp>
      <p:cxnSp>
        <p:nvCxnSpPr>
          <p:cNvPr id="70" name="powerpoint template design by DAJU_PPT正版来源小红书大橘PPT微信DAJU_PPT请勿抄袭搬运！盗版必究！"/>
          <p:cNvCxnSpPr/>
          <p:nvPr/>
        </p:nvCxnSpPr>
        <p:spPr>
          <a:xfrm>
            <a:off x="8099103"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2" name="文本框 4"/>
          <p:cNvSpPr txBox="1"/>
          <p:nvPr/>
        </p:nvSpPr>
        <p:spPr>
          <a:xfrm>
            <a:off x="386715" y="1398270"/>
            <a:ext cx="11597005" cy="3987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tx1"/>
                </a:solidFill>
              </a:rPr>
              <a:t>汇报：</a:t>
            </a:r>
            <a:r>
              <a:rPr lang="en-US" altLang="zh-CN" sz="2000" dirty="0">
                <a:solidFill>
                  <a:srgbClr val="000000"/>
                </a:solidFill>
                <a:effectLst/>
                <a:latin typeface="Cambria" panose="02040503050406030204" pitchFamily="18" charset="0"/>
                <a:ea typeface="Cambria" panose="02040503050406030204" pitchFamily="18" charset="0"/>
              </a:rPr>
              <a:t>REM sleep-active MCH neurons are involved in forgetting hippocampus-dependent memories</a:t>
            </a:r>
            <a:endParaRPr lang="en-US" altLang="zh-CN" sz="2000" dirty="0">
              <a:solidFill>
                <a:srgbClr val="000000"/>
              </a:solidFill>
              <a:effectLst/>
              <a:latin typeface="Cambria" panose="02040503050406030204" pitchFamily="18" charset="0"/>
              <a:ea typeface="Cambria" panose="02040503050406030204" pitchFamily="18" charset="0"/>
            </a:endParaRPr>
          </a:p>
        </p:txBody>
      </p:sp>
      <p:pic>
        <p:nvPicPr>
          <p:cNvPr id="4" name="picture　１"/>
          <p:cNvPicPr>
            <a:picLocks noCrop="1"/>
          </p:cNvPicPr>
          <p:nvPr/>
        </p:nvPicPr>
        <p:blipFill>
          <a:blip r:embed="rId1"/>
          <a:srcRect/>
          <a:stretch>
            <a:fillRect/>
          </a:stretch>
        </p:blipFill>
        <p:spPr>
          <a:xfrm>
            <a:off x="1953260" y="4374515"/>
            <a:ext cx="2520000" cy="1800000"/>
          </a:xfrm>
          <a:prstGeom prst="rect">
            <a:avLst/>
          </a:prstGeom>
        </p:spPr>
      </p:pic>
      <p:pic>
        <p:nvPicPr>
          <p:cNvPr id="6" name="picture　１"/>
          <p:cNvPicPr>
            <a:picLocks noCrop="1"/>
          </p:cNvPicPr>
          <p:nvPr/>
        </p:nvPicPr>
        <p:blipFill>
          <a:blip r:embed="rId2"/>
          <a:srcRect/>
          <a:stretch>
            <a:fillRect/>
          </a:stretch>
        </p:blipFill>
        <p:spPr>
          <a:xfrm>
            <a:off x="4836160" y="4374515"/>
            <a:ext cx="2520000" cy="1800000"/>
          </a:xfrm>
          <a:prstGeom prst="rect">
            <a:avLst/>
          </a:prstGeom>
        </p:spPr>
      </p:pic>
      <p:pic>
        <p:nvPicPr>
          <p:cNvPr id="7" name="picture　１"/>
          <p:cNvPicPr>
            <a:picLocks noCrop="1"/>
          </p:cNvPicPr>
          <p:nvPr/>
        </p:nvPicPr>
        <p:blipFill>
          <a:blip r:embed="rId3"/>
          <a:srcRect/>
          <a:stretch>
            <a:fillRect/>
          </a:stretch>
        </p:blipFill>
        <p:spPr>
          <a:xfrm>
            <a:off x="1953260" y="2196465"/>
            <a:ext cx="2520000" cy="1800000"/>
          </a:xfrm>
          <a:prstGeom prst="rect">
            <a:avLst/>
          </a:prstGeom>
        </p:spPr>
      </p:pic>
      <p:pic>
        <p:nvPicPr>
          <p:cNvPr id="8" name="picture　１"/>
          <p:cNvPicPr>
            <a:picLocks noCrop="1"/>
          </p:cNvPicPr>
          <p:nvPr/>
        </p:nvPicPr>
        <p:blipFill>
          <a:blip r:embed="rId4"/>
          <a:srcRect/>
          <a:stretch>
            <a:fillRect/>
          </a:stretch>
        </p:blipFill>
        <p:spPr>
          <a:xfrm>
            <a:off x="7719060" y="2204085"/>
            <a:ext cx="2520000" cy="1800000"/>
          </a:xfrm>
          <a:prstGeom prst="rect">
            <a:avLst/>
          </a:prstGeom>
        </p:spPr>
      </p:pic>
      <p:pic>
        <p:nvPicPr>
          <p:cNvPr id="9" name="picture　１"/>
          <p:cNvPicPr>
            <a:picLocks noCrop="1"/>
          </p:cNvPicPr>
          <p:nvPr/>
        </p:nvPicPr>
        <p:blipFill>
          <a:blip r:embed="rId5"/>
          <a:srcRect/>
          <a:stretch>
            <a:fillRect/>
          </a:stretch>
        </p:blipFill>
        <p:spPr>
          <a:xfrm>
            <a:off x="7719060" y="4374515"/>
            <a:ext cx="2520000" cy="1800000"/>
          </a:xfrm>
          <a:prstGeom prst="rect">
            <a:avLst/>
          </a:prstGeom>
        </p:spPr>
      </p:pic>
      <p:pic>
        <p:nvPicPr>
          <p:cNvPr id="12" name="图片 11" descr="微信图片_20250806152952(2)"/>
          <p:cNvPicPr/>
          <p:nvPr/>
        </p:nvPicPr>
        <p:blipFill>
          <a:blip r:embed="rId6"/>
          <a:stretch>
            <a:fillRect/>
          </a:stretch>
        </p:blipFill>
        <p:spPr>
          <a:xfrm>
            <a:off x="4836160" y="2196465"/>
            <a:ext cx="2520000" cy="1800000"/>
          </a:xfrm>
          <a:prstGeom prst="rect">
            <a:avLst/>
          </a:prstGeom>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owerpoint template design by DAJU_PPT正版来源小红书大橘PPT微信DAJU_PPT请勿抄袭搬运！盗版必究！"/>
          <p:cNvSpPr>
            <a:spLocks noGrp="1"/>
          </p:cNvSpPr>
          <p:nvPr>
            <p:ph type="title"/>
          </p:nvPr>
        </p:nvSpPr>
        <p:spPr>
          <a:xfrm>
            <a:off x="522302" y="922112"/>
            <a:ext cx="11310360" cy="646330"/>
          </a:xfrm>
          <a:prstGeom prst="rect">
            <a:avLst/>
          </a:prstGeom>
        </p:spPr>
        <p:txBody>
          <a:bodyPr>
            <a:normAutofit fontScale="90000"/>
          </a:bodyPr>
          <a:lstStyle/>
          <a:p>
            <a:r>
              <a:rPr lang="en-US" altLang="zh-CN" dirty="0">
                <a:latin typeface="Cambria" panose="02040503050406030204" pitchFamily="18" charset="0"/>
                <a:ea typeface="Cambria" panose="02040503050406030204" pitchFamily="18" charset="0"/>
                <a:cs typeface="+mn-ea"/>
                <a:sym typeface="+mn-lt"/>
              </a:rPr>
              <a:t>Pan-cancer analysis of the alanyl-tRNA synthetase AARS1 as a </a:t>
            </a:r>
            <a:r>
              <a:rPr lang="en-US" altLang="zh-CN" dirty="0" err="1">
                <a:latin typeface="Cambria" panose="02040503050406030204" pitchFamily="18" charset="0"/>
                <a:ea typeface="Cambria" panose="02040503050406030204" pitchFamily="18" charset="0"/>
                <a:cs typeface="+mn-ea"/>
                <a:sym typeface="+mn-lt"/>
              </a:rPr>
              <a:t>lactyl</a:t>
            </a:r>
            <a:r>
              <a:rPr lang="en-US" altLang="zh-CN" dirty="0">
                <a:latin typeface="Cambria" panose="02040503050406030204" pitchFamily="18" charset="0"/>
                <a:ea typeface="Cambria" panose="02040503050406030204" pitchFamily="18" charset="0"/>
                <a:cs typeface="+mn-ea"/>
                <a:sym typeface="+mn-lt"/>
              </a:rPr>
              <a:t>-transferase in tumorigenesis</a:t>
            </a:r>
            <a:r>
              <a:rPr lang="zh-CN" altLang="en-US" dirty="0">
                <a:latin typeface="+mn-lt"/>
                <a:ea typeface="+mn-ea"/>
                <a:cs typeface="+mn-ea"/>
                <a:sym typeface="+mn-lt"/>
              </a:rPr>
              <a:t>（</a:t>
            </a:r>
            <a:r>
              <a:rPr lang="en-US" altLang="zh-CN" dirty="0">
                <a:latin typeface="Cambria" panose="02040503050406030204" pitchFamily="18" charset="0"/>
                <a:ea typeface="Cambria" panose="02040503050406030204" pitchFamily="18" charset="0"/>
                <a:cs typeface="+mn-ea"/>
                <a:sym typeface="+mn-lt"/>
              </a:rPr>
              <a:t>article</a:t>
            </a:r>
            <a:r>
              <a:rPr lang="en-US" altLang="zh-CN" dirty="0">
                <a:latin typeface="+mn-lt"/>
                <a:ea typeface="+mn-ea"/>
                <a:cs typeface="+mn-ea"/>
                <a:sym typeface="+mn-lt"/>
              </a:rPr>
              <a:t> </a:t>
            </a:r>
            <a:r>
              <a:rPr lang="zh-CN" altLang="en-US" dirty="0">
                <a:latin typeface="+mn-lt"/>
                <a:ea typeface="+mn-ea"/>
                <a:cs typeface="+mn-ea"/>
                <a:sym typeface="+mn-lt"/>
              </a:rPr>
              <a:t>在投  共一）</a:t>
            </a:r>
            <a:endParaRPr lang="zh-CN" altLang="en-US" dirty="0">
              <a:latin typeface="+mn-lt"/>
              <a:ea typeface="+mn-ea"/>
              <a:cs typeface="+mn-ea"/>
              <a:sym typeface="+mn-lt"/>
            </a:endParaRPr>
          </a:p>
        </p:txBody>
      </p:sp>
      <p:sp>
        <p:nvSpPr>
          <p:cNvPr id="57" name="powerpoint template design by DAJU_PPT正版来源小红书大橘PPT微信DAJU_PPT请勿抄袭搬运！盗版必究！"/>
          <p:cNvSpPr/>
          <p:nvPr/>
        </p:nvSpPr>
        <p:spPr>
          <a:xfrm>
            <a:off x="0" y="-1"/>
            <a:ext cx="12192000" cy="719633"/>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powerpoint template design by DAJU_PPT正版来源小红书大橘PPT微信DAJU_PPT请勿抄袭搬运！盗版必究！"/>
          <p:cNvCxnSpPr/>
          <p:nvPr/>
        </p:nvCxnSpPr>
        <p:spPr>
          <a:xfrm>
            <a:off x="212930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powerpoint template design by DAJU_PPT正版来源小红书大橘PPT微信DAJU_PPT请勿抄袭搬运！盗版必究！"/>
          <p:cNvCxnSpPr/>
          <p:nvPr/>
        </p:nvCxnSpPr>
        <p:spPr>
          <a:xfrm>
            <a:off x="3977297"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powerpoint template design by DAJU_PPT正版来源小红书大橘PPT微信DAJU_PPT请勿抄袭搬运！盗版必究！"/>
          <p:cNvCxnSpPr/>
          <p:nvPr/>
        </p:nvCxnSpPr>
        <p:spPr>
          <a:xfrm>
            <a:off x="609016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powerpoint template design by DAJU_PPT正版来源小红书大橘PPT微信DAJU_PPT请勿抄袭搬运！盗版必究！"/>
          <p:cNvCxnSpPr/>
          <p:nvPr/>
        </p:nvCxnSpPr>
        <p:spPr>
          <a:xfrm>
            <a:off x="10088860"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6432217" y="46244"/>
            <a:ext cx="1336040" cy="769753"/>
          </a:xfrm>
          <a:prstGeom prst="rect">
            <a:avLst/>
          </a:prstGeom>
          <a:solidFill>
            <a:schemeClr val="accent5">
              <a:lumMod val="20000"/>
              <a:lumOff val="80000"/>
            </a:schemeClr>
          </a:solidFill>
          <a:ln>
            <a:noFill/>
          </a:ln>
          <a:effectLst>
            <a:glow rad="762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63" name="组合 62"/>
          <p:cNvGrpSpPr>
            <a:grpSpLocks noChangeAspect="1"/>
          </p:cNvGrpSpPr>
          <p:nvPr/>
        </p:nvGrpSpPr>
        <p:grpSpPr>
          <a:xfrm>
            <a:off x="0" y="95204"/>
            <a:ext cx="12096000" cy="524448"/>
            <a:chOff x="-1" y="43199"/>
            <a:chExt cx="14604001" cy="633198"/>
          </a:xfrm>
        </p:grpSpPr>
        <p:sp>
          <p:nvSpPr>
            <p:cNvPr id="64" name="powerpoint template design by DAJU_PPT正版来源小红书大橘PPT微信DAJU_PPT请勿抄袭搬运！盗版必究！"/>
            <p:cNvSpPr txBox="1"/>
            <p:nvPr userDrawn="1"/>
          </p:nvSpPr>
          <p:spPr>
            <a:xfrm>
              <a:off x="-1"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sz="2000" kern="0">
                  <a:solidFill>
                    <a:schemeClr val="bg1">
                      <a:alpha val="70000"/>
                    </a:schemeClr>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dirty="0">
                  <a:sym typeface="+mn-lt"/>
                </a:rPr>
                <a:t>基本信息</a:t>
              </a:r>
              <a:endParaRPr lang="en-US" altLang="zh-CN" dirty="0">
                <a:sym typeface="+mn-lt"/>
              </a:endParaRPr>
            </a:p>
          </p:txBody>
        </p:sp>
        <p:sp>
          <p:nvSpPr>
            <p:cNvPr id="65" name="powerpoint template design by DAJU_PPT正版来源小红书大橘PPT微信DAJU_PPT请勿抄袭搬运！盗版必究！"/>
            <p:cNvSpPr txBox="1"/>
            <p:nvPr userDrawn="1"/>
          </p:nvSpPr>
          <p:spPr>
            <a:xfrm>
              <a:off x="2375999"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zh-CN" altLang="en-US" sz="2000" kern="0" dirty="0">
                  <a:solidFill>
                    <a:schemeClr val="bg1">
                      <a:alpha val="70000"/>
                    </a:schemeClr>
                  </a:solidFill>
                  <a:cs typeface="+mn-ea"/>
                  <a:sym typeface="+mn-lt"/>
                </a:rPr>
                <a:t>学业成绩</a:t>
              </a:r>
              <a:endParaRPr lang="en-US" altLang="zh-CN" sz="2000" kern="0" dirty="0">
                <a:solidFill>
                  <a:schemeClr val="bg1">
                    <a:alpha val="70000"/>
                  </a:schemeClr>
                </a:solidFill>
                <a:cs typeface="+mn-ea"/>
                <a:sym typeface="+mn-lt"/>
              </a:endParaRPr>
            </a:p>
          </p:txBody>
        </p:sp>
        <p:sp>
          <p:nvSpPr>
            <p:cNvPr id="66" name="powerpoint template design by DAJU_PPT正版来源小红书大橘PPT微信DAJU_PPT请勿抄袭搬运！盗版必究！"/>
            <p:cNvSpPr txBox="1"/>
            <p:nvPr userDrawn="1"/>
          </p:nvSpPr>
          <p:spPr>
            <a:xfrm>
              <a:off x="7272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sz="2400" b="1" kern="0">
                  <a:solidFill>
                    <a:srgbClr val="394761"/>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dirty="0">
                  <a:sym typeface="+mn-lt"/>
                </a:rPr>
                <a:t>科研竞赛</a:t>
              </a:r>
              <a:endParaRPr lang="en-US" altLang="zh-CN" dirty="0">
                <a:sym typeface="+mn-lt"/>
              </a:endParaRPr>
            </a:p>
          </p:txBody>
        </p:sp>
        <p:sp>
          <p:nvSpPr>
            <p:cNvPr id="67" name="powerpoint template design by DAJU_PPT正版来源小红书大橘PPT微信DAJU_PPT请勿抄袭搬运！盗版必究！"/>
            <p:cNvSpPr txBox="1"/>
            <p:nvPr userDrawn="1"/>
          </p:nvSpPr>
          <p:spPr>
            <a:xfrm>
              <a:off x="9756000"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kumimoji="0" lang="zh-CN" altLang="en-US" sz="2000" i="0" u="none" strike="noStrike" kern="0" cap="none" spc="0" normalizeH="0" baseline="0" noProof="0" dirty="0">
                  <a:ln>
                    <a:noFill/>
                  </a:ln>
                  <a:solidFill>
                    <a:schemeClr val="bg1">
                      <a:alpha val="70000"/>
                    </a:schemeClr>
                  </a:solidFill>
                  <a:effectLst/>
                  <a:uLnTx/>
                  <a:uFillTx/>
                  <a:cs typeface="+mn-ea"/>
                  <a:sym typeface="+mn-lt"/>
                </a:rPr>
                <a:t>综合发展</a:t>
              </a:r>
              <a:endParaRPr kumimoji="0" lang="en-US" altLang="zh-CN" sz="2000" i="0" u="none" strike="noStrike" kern="0" cap="none" spc="0" normalizeH="0" baseline="0" noProof="0" dirty="0">
                <a:ln>
                  <a:noFill/>
                </a:ln>
                <a:solidFill>
                  <a:schemeClr val="bg1">
                    <a:alpha val="70000"/>
                  </a:schemeClr>
                </a:solidFill>
                <a:effectLst/>
                <a:uLnTx/>
                <a:uFillTx/>
                <a:cs typeface="+mn-ea"/>
                <a:sym typeface="+mn-lt"/>
              </a:endParaRPr>
            </a:p>
          </p:txBody>
        </p:sp>
        <p:sp>
          <p:nvSpPr>
            <p:cNvPr id="68" name="powerpoint template design by DAJU_PPT正版来源小红书大橘PPT微信DAJU_PPT请勿抄袭搬运！盗版必究！"/>
            <p:cNvSpPr txBox="1"/>
            <p:nvPr/>
          </p:nvSpPr>
          <p:spPr>
            <a:xfrm>
              <a:off x="4788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zh-CN" altLang="en-US" sz="2000" kern="0" dirty="0">
                  <a:solidFill>
                    <a:schemeClr val="bg1">
                      <a:alpha val="70000"/>
                    </a:schemeClr>
                  </a:solidFill>
                  <a:cs typeface="+mn-ea"/>
                  <a:sym typeface="+mn-lt"/>
                </a:rPr>
                <a:t>荣誉情况</a:t>
              </a:r>
              <a:endParaRPr lang="en-US" altLang="zh-CN" sz="2000" kern="0" dirty="0">
                <a:solidFill>
                  <a:schemeClr val="bg1">
                    <a:alpha val="70000"/>
                  </a:schemeClr>
                </a:solidFill>
                <a:cs typeface="+mn-ea"/>
                <a:sym typeface="+mn-lt"/>
              </a:endParaRPr>
            </a:p>
          </p:txBody>
        </p:sp>
        <p:sp>
          <p:nvSpPr>
            <p:cNvPr id="69" name="powerpoint template design by DAJU_PPT正版来源小红书大橘PPT微信DAJU_PPT请勿抄袭搬运！盗版必究！"/>
            <p:cNvSpPr txBox="1"/>
            <p:nvPr/>
          </p:nvSpPr>
          <p:spPr>
            <a:xfrm>
              <a:off x="12192000" y="43199"/>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kumimoji="0" sz="2000" i="0" u="none" strike="noStrike" kern="0" cap="none" spc="0" normalizeH="0" baseline="0">
                  <a:ln>
                    <a:noFill/>
                  </a:ln>
                  <a:solidFill>
                    <a:schemeClr val="bg1">
                      <a:alpha val="70000"/>
                    </a:schemeClr>
                  </a:solidFill>
                  <a:effectLst/>
                  <a:uLnTx/>
                  <a:uFillTx/>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dirty="0">
                  <a:sym typeface="+mn-lt"/>
                </a:rPr>
                <a:t>未来规划</a:t>
              </a:r>
              <a:endParaRPr lang="en-US" altLang="zh-CN" dirty="0">
                <a:sym typeface="+mn-lt"/>
              </a:endParaRPr>
            </a:p>
          </p:txBody>
        </p:sp>
      </p:grpSp>
      <p:cxnSp>
        <p:nvCxnSpPr>
          <p:cNvPr id="70" name="powerpoint template design by DAJU_PPT正版来源小红书大橘PPT微信DAJU_PPT请勿抄袭搬运！盗版必究！"/>
          <p:cNvCxnSpPr/>
          <p:nvPr/>
        </p:nvCxnSpPr>
        <p:spPr>
          <a:xfrm>
            <a:off x="8099103"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AutoShape 10"/>
          <p:cNvSpPr>
            <a:spLocks noChangeAspect="1" noChangeArrowheads="1"/>
          </p:cNvSpPr>
          <p:nvPr/>
        </p:nvSpPr>
        <p:spPr bwMode="auto">
          <a:xfrm>
            <a:off x="5943600" y="307175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4" name="文本框 23"/>
          <p:cNvSpPr txBox="1"/>
          <p:nvPr/>
        </p:nvSpPr>
        <p:spPr>
          <a:xfrm>
            <a:off x="522302" y="2044969"/>
            <a:ext cx="5073000" cy="1753235"/>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zh-CN" altLang="en-US" b="1" dirty="0"/>
              <a:t>研究背景：</a:t>
            </a:r>
            <a:r>
              <a:rPr lang="en-US" altLang="zh-CN" b="0" i="0" dirty="0">
                <a:solidFill>
                  <a:srgbClr val="000000"/>
                </a:solidFill>
                <a:effectLst/>
                <a:latin typeface="Cambria" panose="02040503050406030204" pitchFamily="18" charset="0"/>
                <a:ea typeface="Cambria" panose="02040503050406030204" pitchFamily="18" charset="0"/>
              </a:rPr>
              <a:t>AARS1</a:t>
            </a:r>
            <a:r>
              <a:rPr lang="zh-CN" altLang="en-US" b="0" i="0" dirty="0">
                <a:solidFill>
                  <a:srgbClr val="000000"/>
                </a:solidFill>
                <a:effectLst/>
                <a:latin typeface="+mj-lt"/>
              </a:rPr>
              <a:t>新近</a:t>
            </a:r>
            <a:r>
              <a:rPr lang="zh-CN" altLang="en-US" b="0" i="0" dirty="0">
                <a:solidFill>
                  <a:srgbClr val="000000"/>
                </a:solidFill>
                <a:effectLst/>
                <a:latin typeface="Ubuntu" panose="020B0504030602030204" pitchFamily="34" charset="0"/>
              </a:rPr>
              <a:t>被发现具有乳酰转移酶活性，但其泛癌作用尚不明确</a:t>
            </a:r>
            <a:endParaRPr lang="en-US" altLang="zh-CN" b="1" dirty="0"/>
          </a:p>
          <a:p>
            <a:pPr marL="285750" indent="-285750">
              <a:lnSpc>
                <a:spcPct val="150000"/>
              </a:lnSpc>
              <a:buFont typeface="Wingdings" panose="05000000000000000000" pitchFamily="2" charset="2"/>
              <a:buChar char="u"/>
            </a:pPr>
            <a:r>
              <a:rPr lang="zh-CN" altLang="en-US" b="1" dirty="0"/>
              <a:t>科学问题：</a:t>
            </a:r>
            <a:r>
              <a:rPr lang="en-US" altLang="zh-CN" dirty="0">
                <a:latin typeface="Cambria" panose="02040503050406030204" pitchFamily="18" charset="0"/>
                <a:ea typeface="Cambria" panose="02040503050406030204" pitchFamily="18" charset="0"/>
              </a:rPr>
              <a:t>AARS1</a:t>
            </a:r>
            <a:r>
              <a:rPr lang="zh-CN" altLang="en-US" dirty="0"/>
              <a:t>在不同癌症中的表达、临床价值及作用机制如何？</a:t>
            </a:r>
            <a:endParaRPr lang="en-US" altLang="zh-CN" b="1" dirty="0"/>
          </a:p>
        </p:txBody>
      </p:sp>
      <p:sp>
        <p:nvSpPr>
          <p:cNvPr id="25" name="文本框 24"/>
          <p:cNvSpPr txBox="1"/>
          <p:nvPr/>
        </p:nvSpPr>
        <p:spPr>
          <a:xfrm>
            <a:off x="813403" y="6115235"/>
            <a:ext cx="10939870" cy="646331"/>
          </a:xfrm>
          <a:prstGeom prst="rect">
            <a:avLst/>
          </a:prstGeom>
          <a:noFill/>
        </p:spPr>
        <p:txBody>
          <a:bodyPr wrap="square">
            <a:spAutoFit/>
          </a:bodyPr>
          <a:lstStyle/>
          <a:p>
            <a:pPr fontAlgn="auto"/>
            <a:r>
              <a:rPr lang="en-US" altLang="zh-CN" sz="1200" i="1" dirty="0">
                <a:solidFill>
                  <a:srgbClr val="999999"/>
                </a:solidFill>
                <a:latin typeface="Cambria" panose="02040503050406030204" pitchFamily="18" charset="0"/>
                <a:ea typeface="Cambria" panose="02040503050406030204" pitchFamily="18" charset="0"/>
              </a:rPr>
              <a:t>Li, H., Liu, C., Li, R. et al. AARS1 and AARS2 sense L-lactate to regulate </a:t>
            </a:r>
            <a:r>
              <a:rPr lang="en-US" altLang="zh-CN" sz="1200" i="1" dirty="0" err="1">
                <a:solidFill>
                  <a:srgbClr val="999999"/>
                </a:solidFill>
                <a:latin typeface="Cambria" panose="02040503050406030204" pitchFamily="18" charset="0"/>
                <a:ea typeface="Cambria" panose="02040503050406030204" pitchFamily="18" charset="0"/>
              </a:rPr>
              <a:t>cGAS</a:t>
            </a:r>
            <a:r>
              <a:rPr lang="en-US" altLang="zh-CN" sz="1200" i="1" dirty="0">
                <a:solidFill>
                  <a:srgbClr val="999999"/>
                </a:solidFill>
                <a:latin typeface="Cambria" panose="02040503050406030204" pitchFamily="18" charset="0"/>
                <a:ea typeface="Cambria" panose="02040503050406030204" pitchFamily="18" charset="0"/>
              </a:rPr>
              <a:t> as global lysine </a:t>
            </a:r>
            <a:r>
              <a:rPr lang="en-US" altLang="zh-CN" sz="1200" i="1" dirty="0" err="1">
                <a:solidFill>
                  <a:srgbClr val="999999"/>
                </a:solidFill>
                <a:latin typeface="Cambria" panose="02040503050406030204" pitchFamily="18" charset="0"/>
                <a:ea typeface="Cambria" panose="02040503050406030204" pitchFamily="18" charset="0"/>
              </a:rPr>
              <a:t>lactyltransferases</a:t>
            </a:r>
            <a:r>
              <a:rPr lang="en-US" altLang="zh-CN" sz="1200" i="1" dirty="0">
                <a:solidFill>
                  <a:srgbClr val="999999"/>
                </a:solidFill>
                <a:latin typeface="Cambria" panose="02040503050406030204" pitchFamily="18" charset="0"/>
                <a:ea typeface="Cambria" panose="02040503050406030204" pitchFamily="18" charset="0"/>
              </a:rPr>
              <a:t>. </a:t>
            </a:r>
            <a:r>
              <a:rPr lang="en-US" altLang="zh-CN" sz="1200" b="1" i="1" dirty="0">
                <a:solidFill>
                  <a:srgbClr val="999999"/>
                </a:solidFill>
                <a:latin typeface="Cambria" panose="02040503050406030204" pitchFamily="18" charset="0"/>
                <a:ea typeface="Cambria" panose="02040503050406030204" pitchFamily="18" charset="0"/>
              </a:rPr>
              <a:t>Nature</a:t>
            </a:r>
            <a:r>
              <a:rPr lang="en-US" altLang="zh-CN" sz="1200" i="1" dirty="0">
                <a:solidFill>
                  <a:srgbClr val="999999"/>
                </a:solidFill>
                <a:latin typeface="Cambria" panose="02040503050406030204" pitchFamily="18" charset="0"/>
                <a:ea typeface="Cambria" panose="02040503050406030204" pitchFamily="18" charset="0"/>
              </a:rPr>
              <a:t>, 634, 1229-1237 (</a:t>
            </a:r>
            <a:r>
              <a:rPr lang="en-US" altLang="zh-CN" sz="1200" b="1" i="1" dirty="0">
                <a:solidFill>
                  <a:srgbClr val="999999"/>
                </a:solidFill>
                <a:latin typeface="Cambria" panose="02040503050406030204" pitchFamily="18" charset="0"/>
                <a:ea typeface="Cambria" panose="02040503050406030204" pitchFamily="18" charset="0"/>
              </a:rPr>
              <a:t>2024</a:t>
            </a:r>
            <a:r>
              <a:rPr lang="en-US" altLang="zh-CN" sz="1200" i="1" dirty="0">
                <a:solidFill>
                  <a:srgbClr val="999999"/>
                </a:solidFill>
                <a:latin typeface="Cambria" panose="02040503050406030204" pitchFamily="18" charset="0"/>
                <a:ea typeface="Cambria" panose="02040503050406030204" pitchFamily="18" charset="0"/>
              </a:rPr>
              <a:t>).</a:t>
            </a:r>
            <a:endParaRPr lang="en-US" altLang="zh-CN" sz="1200" i="1" dirty="0">
              <a:solidFill>
                <a:srgbClr val="999999"/>
              </a:solidFill>
              <a:latin typeface="Cambria" panose="02040503050406030204" pitchFamily="18" charset="0"/>
              <a:ea typeface="Cambria" panose="02040503050406030204" pitchFamily="18" charset="0"/>
            </a:endParaRPr>
          </a:p>
          <a:p>
            <a:pPr fontAlgn="auto"/>
            <a:r>
              <a:rPr lang="en-US" altLang="zh-CN" sz="1200" i="1" dirty="0">
                <a:solidFill>
                  <a:srgbClr val="999999"/>
                </a:solidFill>
                <a:latin typeface="Cambria" panose="02040503050406030204" pitchFamily="18" charset="0"/>
                <a:ea typeface="Cambria" panose="02040503050406030204" pitchFamily="18" charset="0"/>
              </a:rPr>
              <a:t>Zong, et al. Alanyl-tRNA synthetase, AARS1, is a lactate sensor and </a:t>
            </a:r>
            <a:r>
              <a:rPr lang="en-US" altLang="zh-CN" sz="1200" i="1" dirty="0" err="1">
                <a:solidFill>
                  <a:srgbClr val="999999"/>
                </a:solidFill>
                <a:latin typeface="Cambria" panose="02040503050406030204" pitchFamily="18" charset="0"/>
                <a:ea typeface="Cambria" panose="02040503050406030204" pitchFamily="18" charset="0"/>
              </a:rPr>
              <a:t>lactyltransferase</a:t>
            </a:r>
            <a:r>
              <a:rPr lang="en-US" altLang="zh-CN" sz="1200" i="1" dirty="0">
                <a:solidFill>
                  <a:srgbClr val="999999"/>
                </a:solidFill>
                <a:latin typeface="Cambria" panose="02040503050406030204" pitchFamily="18" charset="0"/>
                <a:ea typeface="Cambria" panose="02040503050406030204" pitchFamily="18" charset="0"/>
              </a:rPr>
              <a:t> that lactylates p53 and contributes to tumorigenesis. </a:t>
            </a:r>
            <a:r>
              <a:rPr lang="en-US" altLang="zh-CN" sz="1200" b="1" i="1" dirty="0">
                <a:solidFill>
                  <a:srgbClr val="999999"/>
                </a:solidFill>
                <a:latin typeface="Cambria" panose="02040503050406030204" pitchFamily="18" charset="0"/>
                <a:ea typeface="Cambria" panose="02040503050406030204" pitchFamily="18" charset="0"/>
              </a:rPr>
              <a:t>Cell</a:t>
            </a:r>
            <a:r>
              <a:rPr lang="en-US" altLang="zh-CN" sz="1200" i="1" dirty="0">
                <a:solidFill>
                  <a:srgbClr val="999999"/>
                </a:solidFill>
                <a:latin typeface="Cambria" panose="02040503050406030204" pitchFamily="18" charset="0"/>
                <a:ea typeface="Cambria" panose="02040503050406030204" pitchFamily="18" charset="0"/>
              </a:rPr>
              <a:t> (</a:t>
            </a:r>
            <a:r>
              <a:rPr lang="en-US" altLang="zh-CN" sz="1200" b="1" i="1" dirty="0">
                <a:solidFill>
                  <a:srgbClr val="999999"/>
                </a:solidFill>
                <a:latin typeface="Cambria" panose="02040503050406030204" pitchFamily="18" charset="0"/>
                <a:ea typeface="Cambria" panose="02040503050406030204" pitchFamily="18" charset="0"/>
              </a:rPr>
              <a:t>2024</a:t>
            </a:r>
            <a:r>
              <a:rPr lang="en-US" altLang="zh-CN" sz="1200" i="1" dirty="0">
                <a:solidFill>
                  <a:srgbClr val="999999"/>
                </a:solidFill>
                <a:latin typeface="Cambria" panose="02040503050406030204" pitchFamily="18" charset="0"/>
                <a:ea typeface="Cambria" panose="02040503050406030204" pitchFamily="18" charset="0"/>
              </a:rPr>
              <a:t>).</a:t>
            </a:r>
            <a:endParaRPr lang="en-US" altLang="zh-CN" sz="1200" i="1" dirty="0">
              <a:solidFill>
                <a:srgbClr val="999999"/>
              </a:solidFill>
              <a:latin typeface="Cambria" panose="02040503050406030204" pitchFamily="18" charset="0"/>
              <a:ea typeface="Cambria" panose="02040503050406030204" pitchFamily="18" charset="0"/>
            </a:endParaRPr>
          </a:p>
          <a:p>
            <a:pPr fontAlgn="auto"/>
            <a:r>
              <a:rPr lang="en-US" altLang="zh-CN" sz="1200" i="1" dirty="0">
                <a:solidFill>
                  <a:srgbClr val="999999"/>
                </a:solidFill>
                <a:latin typeface="Cambria" panose="02040503050406030204" pitchFamily="18" charset="0"/>
                <a:ea typeface="Cambria" panose="02040503050406030204" pitchFamily="18" charset="0"/>
              </a:rPr>
              <a:t>Ju, et al. The alanyl-tRNA synthetase AARS1 moonlights as a </a:t>
            </a:r>
            <a:r>
              <a:rPr lang="en-US" altLang="zh-CN" sz="1200" i="1" dirty="0" err="1">
                <a:solidFill>
                  <a:srgbClr val="999999"/>
                </a:solidFill>
                <a:latin typeface="Cambria" panose="02040503050406030204" pitchFamily="18" charset="0"/>
                <a:ea typeface="Cambria" panose="02040503050406030204" pitchFamily="18" charset="0"/>
              </a:rPr>
              <a:t>lactyltransferase</a:t>
            </a:r>
            <a:r>
              <a:rPr lang="en-US" altLang="zh-CN" sz="1200" i="1" dirty="0">
                <a:solidFill>
                  <a:srgbClr val="999999"/>
                </a:solidFill>
                <a:latin typeface="Cambria" panose="02040503050406030204" pitchFamily="18" charset="0"/>
                <a:ea typeface="Cambria" panose="02040503050406030204" pitchFamily="18" charset="0"/>
              </a:rPr>
              <a:t> to promote YAP signaling in gastric cancer. </a:t>
            </a:r>
            <a:r>
              <a:rPr lang="en-US" altLang="zh-CN" sz="1200" b="1" i="1" dirty="0">
                <a:solidFill>
                  <a:srgbClr val="999999"/>
                </a:solidFill>
                <a:latin typeface="Cambria" panose="02040503050406030204" pitchFamily="18" charset="0"/>
                <a:ea typeface="Cambria" panose="02040503050406030204" pitchFamily="18" charset="0"/>
              </a:rPr>
              <a:t>J Clin Invest</a:t>
            </a:r>
            <a:r>
              <a:rPr lang="en-US" altLang="zh-CN" sz="1200" i="1" dirty="0">
                <a:solidFill>
                  <a:srgbClr val="999999"/>
                </a:solidFill>
                <a:latin typeface="Cambria" panose="02040503050406030204" pitchFamily="18" charset="0"/>
                <a:ea typeface="Cambria" panose="02040503050406030204" pitchFamily="18" charset="0"/>
              </a:rPr>
              <a:t>. (</a:t>
            </a:r>
            <a:r>
              <a:rPr lang="en-US" altLang="zh-CN" sz="1200" b="1" i="1" dirty="0">
                <a:solidFill>
                  <a:srgbClr val="999999"/>
                </a:solidFill>
                <a:latin typeface="Cambria" panose="02040503050406030204" pitchFamily="18" charset="0"/>
                <a:ea typeface="Cambria" panose="02040503050406030204" pitchFamily="18" charset="0"/>
              </a:rPr>
              <a:t>2024</a:t>
            </a:r>
            <a:r>
              <a:rPr lang="en-US" altLang="zh-CN" sz="1200" i="1" dirty="0">
                <a:solidFill>
                  <a:srgbClr val="999999"/>
                </a:solidFill>
                <a:latin typeface="Cambria" panose="02040503050406030204" pitchFamily="18" charset="0"/>
                <a:ea typeface="Cambria" panose="02040503050406030204" pitchFamily="18" charset="0"/>
              </a:rPr>
              <a:t>).</a:t>
            </a:r>
            <a:endParaRPr lang="en-US" altLang="zh-CN" sz="1200" i="1" dirty="0">
              <a:solidFill>
                <a:srgbClr val="999999"/>
              </a:solidFill>
              <a:latin typeface="Cambria" panose="02040503050406030204" pitchFamily="18" charset="0"/>
              <a:ea typeface="Cambria" panose="02040503050406030204" pitchFamily="18" charset="0"/>
            </a:endParaRPr>
          </a:p>
        </p:txBody>
      </p:sp>
      <p:pic>
        <p:nvPicPr>
          <p:cNvPr id="27" name="图片 26"/>
          <p:cNvPicPr>
            <a:picLocks noChangeAspect="1"/>
          </p:cNvPicPr>
          <p:nvPr/>
        </p:nvPicPr>
        <p:blipFill>
          <a:blip r:embed="rId1"/>
          <a:srcRect r="1367"/>
          <a:stretch>
            <a:fillRect/>
          </a:stretch>
        </p:blipFill>
        <p:spPr>
          <a:xfrm>
            <a:off x="5858958" y="2016470"/>
            <a:ext cx="5387789" cy="3792041"/>
          </a:xfrm>
          <a:prstGeom prst="rect">
            <a:avLst/>
          </a:prstGeom>
          <a:ln>
            <a:noFill/>
          </a:ln>
          <a:effectLst>
            <a:outerShdw blurRad="292100" dist="139700" dir="2700000" algn="tl" rotWithShape="0">
              <a:srgbClr val="333333">
                <a:alpha val="65000"/>
              </a:srgbClr>
            </a:outerShdw>
          </a:effectLst>
        </p:spPr>
      </p:pic>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3403" y="3759908"/>
            <a:ext cx="3997128" cy="2355327"/>
          </a:xfrm>
          <a:prstGeom prst="rect">
            <a:avLst/>
          </a:prstGeom>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owerpoint template design by DAJU_PPT正版来源小红书大橘PPT微信DAJU_PPT请勿抄袭搬运！盗版必究！"/>
          <p:cNvSpPr>
            <a:spLocks noGrp="1"/>
          </p:cNvSpPr>
          <p:nvPr>
            <p:ph type="title"/>
          </p:nvPr>
        </p:nvSpPr>
        <p:spPr>
          <a:xfrm>
            <a:off x="262709" y="986555"/>
            <a:ext cx="4951080" cy="1354509"/>
          </a:xfrm>
          <a:prstGeom prst="rect">
            <a:avLst/>
          </a:prstGeom>
        </p:spPr>
        <p:txBody>
          <a:bodyPr>
            <a:normAutofit fontScale="90000"/>
          </a:bodyPr>
          <a:lstStyle/>
          <a:p>
            <a:r>
              <a:rPr lang="en-US" altLang="zh-CN" dirty="0">
                <a:latin typeface="Cambria" panose="02040503050406030204" pitchFamily="18" charset="0"/>
                <a:ea typeface="Cambria" panose="02040503050406030204" pitchFamily="18" charset="0"/>
                <a:cs typeface="+mn-ea"/>
                <a:sym typeface="+mn-lt"/>
              </a:rPr>
              <a:t>Pan-cancer analysis of the alanyl-tRNA synthetase AARS1 as a </a:t>
            </a:r>
            <a:r>
              <a:rPr lang="en-US" altLang="zh-CN" dirty="0" err="1">
                <a:latin typeface="Cambria" panose="02040503050406030204" pitchFamily="18" charset="0"/>
                <a:ea typeface="Cambria" panose="02040503050406030204" pitchFamily="18" charset="0"/>
                <a:cs typeface="+mn-ea"/>
                <a:sym typeface="+mn-lt"/>
              </a:rPr>
              <a:t>lactyl</a:t>
            </a:r>
            <a:r>
              <a:rPr lang="en-US" altLang="zh-CN" dirty="0">
                <a:latin typeface="Cambria" panose="02040503050406030204" pitchFamily="18" charset="0"/>
                <a:ea typeface="Cambria" panose="02040503050406030204" pitchFamily="18" charset="0"/>
                <a:cs typeface="+mn-ea"/>
                <a:sym typeface="+mn-lt"/>
              </a:rPr>
              <a:t>-transferase in tumorigenesi</a:t>
            </a:r>
            <a:r>
              <a:rPr lang="en-US" altLang="zh-CN" dirty="0">
                <a:latin typeface="+mn-lt"/>
                <a:ea typeface="+mn-ea"/>
                <a:cs typeface="+mn-ea"/>
                <a:sym typeface="+mn-lt"/>
              </a:rPr>
              <a:t>s</a:t>
            </a:r>
            <a:r>
              <a:rPr lang="zh-CN" altLang="en-US" dirty="0">
                <a:latin typeface="+mn-lt"/>
                <a:ea typeface="+mn-ea"/>
                <a:cs typeface="+mn-ea"/>
                <a:sym typeface="+mn-lt"/>
              </a:rPr>
              <a:t>（</a:t>
            </a:r>
            <a:r>
              <a:rPr lang="en-US" altLang="zh-CN" dirty="0">
                <a:latin typeface="Cambria" panose="02040503050406030204" pitchFamily="18" charset="0"/>
                <a:ea typeface="Cambria" panose="02040503050406030204" pitchFamily="18" charset="0"/>
                <a:cs typeface="+mn-ea"/>
                <a:sym typeface="+mn-lt"/>
              </a:rPr>
              <a:t>article</a:t>
            </a:r>
            <a:r>
              <a:rPr lang="en-US" altLang="zh-CN" dirty="0">
                <a:latin typeface="+mn-lt"/>
                <a:ea typeface="+mn-ea"/>
                <a:cs typeface="+mn-ea"/>
                <a:sym typeface="+mn-lt"/>
              </a:rPr>
              <a:t> </a:t>
            </a:r>
            <a:r>
              <a:rPr lang="zh-CN" altLang="en-US" dirty="0">
                <a:latin typeface="+mn-lt"/>
                <a:ea typeface="+mn-ea"/>
                <a:cs typeface="+mn-ea"/>
                <a:sym typeface="+mn-lt"/>
              </a:rPr>
              <a:t>在投  共一）</a:t>
            </a:r>
            <a:endParaRPr lang="zh-CN" altLang="en-US" dirty="0">
              <a:latin typeface="+mn-lt"/>
              <a:ea typeface="+mn-ea"/>
              <a:cs typeface="+mn-ea"/>
              <a:sym typeface="+mn-lt"/>
            </a:endParaRPr>
          </a:p>
        </p:txBody>
      </p:sp>
      <p:sp>
        <p:nvSpPr>
          <p:cNvPr id="57" name="powerpoint template design by DAJU_PPT正版来源小红书大橘PPT微信DAJU_PPT请勿抄袭搬运！盗版必究！"/>
          <p:cNvSpPr/>
          <p:nvPr/>
        </p:nvSpPr>
        <p:spPr>
          <a:xfrm>
            <a:off x="0" y="-1"/>
            <a:ext cx="12192000" cy="719633"/>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powerpoint template design by DAJU_PPT正版来源小红书大橘PPT微信DAJU_PPT请勿抄袭搬运！盗版必究！"/>
          <p:cNvCxnSpPr/>
          <p:nvPr/>
        </p:nvCxnSpPr>
        <p:spPr>
          <a:xfrm>
            <a:off x="212930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powerpoint template design by DAJU_PPT正版来源小红书大橘PPT微信DAJU_PPT请勿抄袭搬运！盗版必究！"/>
          <p:cNvCxnSpPr/>
          <p:nvPr/>
        </p:nvCxnSpPr>
        <p:spPr>
          <a:xfrm>
            <a:off x="3977297"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powerpoint template design by DAJU_PPT正版来源小红书大橘PPT微信DAJU_PPT请勿抄袭搬运！盗版必究！"/>
          <p:cNvCxnSpPr/>
          <p:nvPr/>
        </p:nvCxnSpPr>
        <p:spPr>
          <a:xfrm>
            <a:off x="609016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powerpoint template design by DAJU_PPT正版来源小红书大橘PPT微信DAJU_PPT请勿抄袭搬运！盗版必究！"/>
          <p:cNvCxnSpPr/>
          <p:nvPr/>
        </p:nvCxnSpPr>
        <p:spPr>
          <a:xfrm>
            <a:off x="10088860"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6432217" y="46244"/>
            <a:ext cx="1336040" cy="769753"/>
          </a:xfrm>
          <a:prstGeom prst="rect">
            <a:avLst/>
          </a:prstGeom>
          <a:solidFill>
            <a:schemeClr val="accent5">
              <a:lumMod val="20000"/>
              <a:lumOff val="80000"/>
            </a:schemeClr>
          </a:solidFill>
          <a:ln>
            <a:noFill/>
          </a:ln>
          <a:effectLst>
            <a:glow rad="762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63" name="组合 62"/>
          <p:cNvGrpSpPr>
            <a:grpSpLocks noChangeAspect="1"/>
          </p:cNvGrpSpPr>
          <p:nvPr/>
        </p:nvGrpSpPr>
        <p:grpSpPr>
          <a:xfrm>
            <a:off x="0" y="95204"/>
            <a:ext cx="12096000" cy="524448"/>
            <a:chOff x="-1" y="43199"/>
            <a:chExt cx="14604001" cy="633198"/>
          </a:xfrm>
        </p:grpSpPr>
        <p:sp>
          <p:nvSpPr>
            <p:cNvPr id="64" name="powerpoint template design by DAJU_PPT正版来源小红书大橘PPT微信DAJU_PPT请勿抄袭搬运！盗版必究！"/>
            <p:cNvSpPr txBox="1"/>
            <p:nvPr userDrawn="1"/>
          </p:nvSpPr>
          <p:spPr>
            <a:xfrm>
              <a:off x="-1"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sz="2000" kern="0">
                  <a:solidFill>
                    <a:schemeClr val="bg1">
                      <a:alpha val="70000"/>
                    </a:schemeClr>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dirty="0">
                  <a:sym typeface="+mn-lt"/>
                </a:rPr>
                <a:t>基本信息</a:t>
              </a:r>
              <a:endParaRPr lang="en-US" altLang="zh-CN" dirty="0">
                <a:sym typeface="+mn-lt"/>
              </a:endParaRPr>
            </a:p>
          </p:txBody>
        </p:sp>
        <p:sp>
          <p:nvSpPr>
            <p:cNvPr id="65" name="powerpoint template design by DAJU_PPT正版来源小红书大橘PPT微信DAJU_PPT请勿抄袭搬运！盗版必究！"/>
            <p:cNvSpPr txBox="1"/>
            <p:nvPr userDrawn="1"/>
          </p:nvSpPr>
          <p:spPr>
            <a:xfrm>
              <a:off x="2375999"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zh-CN" altLang="en-US" sz="2000" kern="0" dirty="0">
                  <a:solidFill>
                    <a:schemeClr val="bg1">
                      <a:alpha val="70000"/>
                    </a:schemeClr>
                  </a:solidFill>
                  <a:cs typeface="+mn-ea"/>
                  <a:sym typeface="+mn-lt"/>
                </a:rPr>
                <a:t>学业成绩</a:t>
              </a:r>
              <a:endParaRPr lang="en-US" altLang="zh-CN" sz="2000" kern="0" dirty="0">
                <a:solidFill>
                  <a:schemeClr val="bg1">
                    <a:alpha val="70000"/>
                  </a:schemeClr>
                </a:solidFill>
                <a:cs typeface="+mn-ea"/>
                <a:sym typeface="+mn-lt"/>
              </a:endParaRPr>
            </a:p>
          </p:txBody>
        </p:sp>
        <p:sp>
          <p:nvSpPr>
            <p:cNvPr id="66" name="powerpoint template design by DAJU_PPT正版来源小红书大橘PPT微信DAJU_PPT请勿抄袭搬运！盗版必究！"/>
            <p:cNvSpPr txBox="1"/>
            <p:nvPr userDrawn="1"/>
          </p:nvSpPr>
          <p:spPr>
            <a:xfrm>
              <a:off x="7272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sz="2400" b="1" kern="0">
                  <a:solidFill>
                    <a:srgbClr val="394761"/>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dirty="0">
                  <a:sym typeface="+mn-lt"/>
                </a:rPr>
                <a:t>科研竞赛</a:t>
              </a:r>
              <a:endParaRPr lang="en-US" altLang="zh-CN" dirty="0">
                <a:sym typeface="+mn-lt"/>
              </a:endParaRPr>
            </a:p>
          </p:txBody>
        </p:sp>
        <p:sp>
          <p:nvSpPr>
            <p:cNvPr id="67" name="powerpoint template design by DAJU_PPT正版来源小红书大橘PPT微信DAJU_PPT请勿抄袭搬运！盗版必究！"/>
            <p:cNvSpPr txBox="1"/>
            <p:nvPr userDrawn="1"/>
          </p:nvSpPr>
          <p:spPr>
            <a:xfrm>
              <a:off x="9756000"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kumimoji="0" lang="zh-CN" altLang="en-US" sz="2000" i="0" u="none" strike="noStrike" kern="0" cap="none" spc="0" normalizeH="0" baseline="0" noProof="0" dirty="0">
                  <a:ln>
                    <a:noFill/>
                  </a:ln>
                  <a:solidFill>
                    <a:schemeClr val="bg1">
                      <a:alpha val="70000"/>
                    </a:schemeClr>
                  </a:solidFill>
                  <a:effectLst/>
                  <a:uLnTx/>
                  <a:uFillTx/>
                  <a:cs typeface="+mn-ea"/>
                  <a:sym typeface="+mn-lt"/>
                </a:rPr>
                <a:t>综合发展</a:t>
              </a:r>
              <a:endParaRPr kumimoji="0" lang="en-US" altLang="zh-CN" sz="2000" i="0" u="none" strike="noStrike" kern="0" cap="none" spc="0" normalizeH="0" baseline="0" noProof="0" dirty="0">
                <a:ln>
                  <a:noFill/>
                </a:ln>
                <a:solidFill>
                  <a:schemeClr val="bg1">
                    <a:alpha val="70000"/>
                  </a:schemeClr>
                </a:solidFill>
                <a:effectLst/>
                <a:uLnTx/>
                <a:uFillTx/>
                <a:cs typeface="+mn-ea"/>
                <a:sym typeface="+mn-lt"/>
              </a:endParaRPr>
            </a:p>
          </p:txBody>
        </p:sp>
        <p:sp>
          <p:nvSpPr>
            <p:cNvPr id="68" name="powerpoint template design by DAJU_PPT正版来源小红书大橘PPT微信DAJU_PPT请勿抄袭搬运！盗版必究！"/>
            <p:cNvSpPr txBox="1"/>
            <p:nvPr/>
          </p:nvSpPr>
          <p:spPr>
            <a:xfrm>
              <a:off x="4788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zh-CN" altLang="en-US" sz="2000" kern="0" dirty="0">
                  <a:solidFill>
                    <a:schemeClr val="bg1">
                      <a:alpha val="70000"/>
                    </a:schemeClr>
                  </a:solidFill>
                  <a:cs typeface="+mn-ea"/>
                  <a:sym typeface="+mn-lt"/>
                </a:rPr>
                <a:t>荣誉情况</a:t>
              </a:r>
              <a:endParaRPr lang="en-US" altLang="zh-CN" sz="2000" kern="0" dirty="0">
                <a:solidFill>
                  <a:schemeClr val="bg1">
                    <a:alpha val="70000"/>
                  </a:schemeClr>
                </a:solidFill>
                <a:cs typeface="+mn-ea"/>
                <a:sym typeface="+mn-lt"/>
              </a:endParaRPr>
            </a:p>
          </p:txBody>
        </p:sp>
        <p:sp>
          <p:nvSpPr>
            <p:cNvPr id="69" name="powerpoint template design by DAJU_PPT正版来源小红书大橘PPT微信DAJU_PPT请勿抄袭搬运！盗版必究！"/>
            <p:cNvSpPr txBox="1"/>
            <p:nvPr/>
          </p:nvSpPr>
          <p:spPr>
            <a:xfrm>
              <a:off x="12192000" y="43199"/>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kumimoji="0" sz="2000" i="0" u="none" strike="noStrike" kern="0" cap="none" spc="0" normalizeH="0" baseline="0">
                  <a:ln>
                    <a:noFill/>
                  </a:ln>
                  <a:solidFill>
                    <a:schemeClr val="bg1">
                      <a:alpha val="70000"/>
                    </a:schemeClr>
                  </a:solidFill>
                  <a:effectLst/>
                  <a:uLnTx/>
                  <a:uFillTx/>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dirty="0">
                  <a:sym typeface="+mn-lt"/>
                </a:rPr>
                <a:t>未来规划</a:t>
              </a:r>
              <a:endParaRPr lang="en-US" altLang="zh-CN" dirty="0">
                <a:sym typeface="+mn-lt"/>
              </a:endParaRPr>
            </a:p>
          </p:txBody>
        </p:sp>
      </p:grpSp>
      <p:cxnSp>
        <p:nvCxnSpPr>
          <p:cNvPr id="70" name="powerpoint template design by DAJU_PPT正版来源小红书大橘PPT微信DAJU_PPT请勿抄袭搬运！盗版必究！"/>
          <p:cNvCxnSpPr/>
          <p:nvPr/>
        </p:nvCxnSpPr>
        <p:spPr>
          <a:xfrm>
            <a:off x="8099103"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AutoShape 10"/>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4" name="AutoShape 12" descr="在侧边栏查询中搜索"/>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5" name="AutoShape 16"/>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27" name="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836920" y="1019175"/>
            <a:ext cx="5745480" cy="5429885"/>
          </a:xfrm>
          <a:prstGeom prst="rect">
            <a:avLst/>
          </a:prstGeom>
        </p:spPr>
      </p:pic>
      <p:sp>
        <p:nvSpPr>
          <p:cNvPr id="28" name="文本框 27"/>
          <p:cNvSpPr txBox="1"/>
          <p:nvPr/>
        </p:nvSpPr>
        <p:spPr>
          <a:xfrm>
            <a:off x="448960" y="2607987"/>
            <a:ext cx="4951080" cy="3830955"/>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zh-CN" altLang="en-US" b="1" dirty="0"/>
              <a:t>工作内容</a:t>
            </a:r>
            <a:endParaRPr lang="zh-CN" altLang="en-US" b="1" dirty="0"/>
          </a:p>
          <a:p>
            <a:pPr indent="0">
              <a:lnSpc>
                <a:spcPct val="150000"/>
              </a:lnSpc>
              <a:buFont typeface="Wingdings" panose="05000000000000000000" pitchFamily="2" charset="2"/>
              <a:buNone/>
            </a:pPr>
            <a:r>
              <a:rPr lang="en-US" altLang="zh-CN" b="0" i="0" dirty="0">
                <a:solidFill>
                  <a:srgbClr val="000000"/>
                </a:solidFill>
                <a:effectLst/>
                <a:latin typeface="Ubuntu" panose="020B0504030602030204" pitchFamily="34" charset="0"/>
              </a:rPr>
              <a:t>    </a:t>
            </a:r>
            <a:r>
              <a:rPr lang="zh-CN" altLang="en-US" b="0" i="0" dirty="0">
                <a:solidFill>
                  <a:srgbClr val="000000"/>
                </a:solidFill>
                <a:effectLst/>
                <a:latin typeface="Ubuntu" panose="020B0504030602030204" pitchFamily="34" charset="0"/>
              </a:rPr>
              <a:t>利用</a:t>
            </a:r>
            <a:r>
              <a:rPr lang="en-US" altLang="zh-CN" b="0" i="0" dirty="0">
                <a:solidFill>
                  <a:srgbClr val="000000"/>
                </a:solidFill>
                <a:effectLst/>
                <a:latin typeface="Cambria" panose="02040503050406030204" pitchFamily="18" charset="0"/>
                <a:ea typeface="Cambria" panose="02040503050406030204" pitchFamily="18" charset="0"/>
              </a:rPr>
              <a:t>TCGA</a:t>
            </a:r>
            <a:r>
              <a:rPr lang="zh-CN" altLang="en-US" b="0" i="0" dirty="0">
                <a:solidFill>
                  <a:srgbClr val="000000"/>
                </a:solidFill>
                <a:effectLst/>
                <a:latin typeface="Cambria" panose="02040503050406030204" pitchFamily="18" charset="0"/>
              </a:rPr>
              <a:t>、</a:t>
            </a:r>
            <a:r>
              <a:rPr lang="en-US" altLang="zh-CN" dirty="0">
                <a:solidFill>
                  <a:srgbClr val="000000"/>
                </a:solidFill>
                <a:latin typeface="Cambria" panose="02040503050406030204" pitchFamily="18" charset="0"/>
                <a:ea typeface="Cambria" panose="02040503050406030204" pitchFamily="18" charset="0"/>
              </a:rPr>
              <a:t>CGGA</a:t>
            </a:r>
            <a:r>
              <a:rPr lang="zh-CN" altLang="en-US" dirty="0">
                <a:solidFill>
                  <a:srgbClr val="000000"/>
                </a:solidFill>
                <a:latin typeface="Cambria" panose="02040503050406030204" pitchFamily="18" charset="0"/>
              </a:rPr>
              <a:t>、</a:t>
            </a:r>
            <a:r>
              <a:rPr lang="en-US" altLang="zh-CN" b="0" i="0" dirty="0" err="1">
                <a:solidFill>
                  <a:srgbClr val="000000"/>
                </a:solidFill>
                <a:effectLst/>
                <a:latin typeface="Cambria" panose="02040503050406030204" pitchFamily="18" charset="0"/>
                <a:ea typeface="Cambria" panose="02040503050406030204" pitchFamily="18" charset="0"/>
              </a:rPr>
              <a:t>GTEx</a:t>
            </a:r>
            <a:r>
              <a:rPr lang="zh-CN" altLang="en-US" b="0" i="0" dirty="0">
                <a:solidFill>
                  <a:srgbClr val="000000"/>
                </a:solidFill>
                <a:effectLst/>
                <a:latin typeface="Ubuntu" panose="020B0504030602030204" pitchFamily="34" charset="0"/>
              </a:rPr>
              <a:t>等公共数据库，开</a:t>
            </a:r>
            <a:r>
              <a:rPr lang="en-US" altLang="zh-CN" b="0" i="0" dirty="0">
                <a:solidFill>
                  <a:srgbClr val="000000"/>
                </a:solidFill>
                <a:effectLst/>
                <a:latin typeface="Ubuntu" panose="020B0504030602030204" pitchFamily="34" charset="0"/>
              </a:rPr>
              <a:t>     </a:t>
            </a:r>
            <a:endParaRPr lang="en-US" altLang="zh-CN" b="0" i="0" dirty="0">
              <a:solidFill>
                <a:srgbClr val="000000"/>
              </a:solidFill>
              <a:effectLst/>
              <a:latin typeface="Ubuntu" panose="020B0504030602030204" pitchFamily="34" charset="0"/>
            </a:endParaRPr>
          </a:p>
          <a:p>
            <a:pPr indent="0">
              <a:lnSpc>
                <a:spcPct val="150000"/>
              </a:lnSpc>
              <a:buFont typeface="Wingdings" panose="05000000000000000000" pitchFamily="2" charset="2"/>
              <a:buNone/>
            </a:pPr>
            <a:r>
              <a:rPr lang="en-US" altLang="zh-CN" b="0" i="0" dirty="0">
                <a:solidFill>
                  <a:srgbClr val="000000"/>
                </a:solidFill>
                <a:effectLst/>
                <a:latin typeface="Ubuntu" panose="020B0504030602030204" pitchFamily="34" charset="0"/>
              </a:rPr>
              <a:t>    </a:t>
            </a:r>
            <a:r>
              <a:rPr lang="zh-CN" altLang="en-US" b="0" i="0" dirty="0">
                <a:solidFill>
                  <a:srgbClr val="000000"/>
                </a:solidFill>
                <a:effectLst/>
                <a:latin typeface="Ubuntu" panose="020B0504030602030204" pitchFamily="34" charset="0"/>
              </a:rPr>
              <a:t>展</a:t>
            </a:r>
            <a:r>
              <a:rPr lang="en-US" altLang="zh-CN" b="0" i="0" dirty="0">
                <a:solidFill>
                  <a:srgbClr val="000000"/>
                </a:solidFill>
                <a:effectLst/>
                <a:latin typeface="Cambria" panose="02040503050406030204" pitchFamily="18" charset="0"/>
                <a:ea typeface="Cambria" panose="02040503050406030204" pitchFamily="18" charset="0"/>
              </a:rPr>
              <a:t>AARS1</a:t>
            </a:r>
            <a:r>
              <a:rPr lang="zh-CN" altLang="en-US" b="0" i="0" dirty="0">
                <a:solidFill>
                  <a:srgbClr val="000000"/>
                </a:solidFill>
                <a:effectLst/>
                <a:latin typeface="Ubuntu" panose="020B0504030602030204" pitchFamily="34" charset="0"/>
              </a:rPr>
              <a:t>泛癌</a:t>
            </a:r>
            <a:r>
              <a:rPr lang="zh-CN" altLang="en-US" dirty="0">
                <a:solidFill>
                  <a:srgbClr val="000000"/>
                </a:solidFill>
                <a:latin typeface="Ubuntu" panose="020B0504030602030204" pitchFamily="34" charset="0"/>
              </a:rPr>
              <a:t>生信分析</a:t>
            </a:r>
            <a:endParaRPr lang="zh-CN" altLang="en-US" b="0" i="0" dirty="0">
              <a:solidFill>
                <a:srgbClr val="000000"/>
              </a:solidFill>
              <a:effectLst/>
              <a:latin typeface="Ubuntu" panose="020B0504030602030204" pitchFamily="34" charset="0"/>
            </a:endParaRPr>
          </a:p>
          <a:p>
            <a:pPr marL="285750" indent="-285750">
              <a:lnSpc>
                <a:spcPct val="150000"/>
              </a:lnSpc>
              <a:buFont typeface="Wingdings" panose="05000000000000000000" pitchFamily="2" charset="2"/>
              <a:buChar char="u"/>
            </a:pPr>
            <a:r>
              <a:rPr lang="zh-CN" b="1" dirty="0"/>
              <a:t>创新点</a:t>
            </a:r>
            <a:r>
              <a:rPr lang="en-US" altLang="zh-CN" b="1" dirty="0"/>
              <a:t>——</a:t>
            </a:r>
            <a:r>
              <a:rPr lang="en-US" altLang="zh-CN" b="1" dirty="0">
                <a:latin typeface="Cambria" panose="02040503050406030204" pitchFamily="18" charset="0"/>
                <a:ea typeface="Cambria" panose="02040503050406030204" pitchFamily="18" charset="0"/>
              </a:rPr>
              <a:t>AARS1</a:t>
            </a:r>
            <a:endParaRPr lang="en-US" altLang="zh-CN" b="1" dirty="0">
              <a:latin typeface="Cambria" panose="02040503050406030204" pitchFamily="18" charset="0"/>
              <a:ea typeface="Cambria" panose="02040503050406030204" pitchFamily="18" charset="0"/>
            </a:endParaRPr>
          </a:p>
          <a:p>
            <a:pPr marL="285750" indent="-285750">
              <a:lnSpc>
                <a:spcPct val="150000"/>
              </a:lnSpc>
              <a:buFont typeface="Arial" panose="020B0604020202020204" pitchFamily="34" charset="0"/>
              <a:buChar char="•"/>
            </a:pPr>
            <a:r>
              <a:rPr lang="zh-CN" altLang="en-US" dirty="0"/>
              <a:t>在多癌种高表达，影响预后。</a:t>
            </a:r>
            <a:endParaRPr lang="zh-CN" altLang="en-US" dirty="0"/>
          </a:p>
          <a:p>
            <a:pPr marL="285750" indent="-285750">
              <a:lnSpc>
                <a:spcPct val="150000"/>
              </a:lnSpc>
              <a:buFont typeface="Arial" panose="020B0604020202020204" pitchFamily="34" charset="0"/>
              <a:buChar char="•"/>
            </a:pPr>
            <a:r>
              <a:rPr lang="zh-CN" altLang="en-US" dirty="0"/>
              <a:t>关联基因组不稳定、免疫逃逸与表观遗传。</a:t>
            </a:r>
            <a:endParaRPr lang="zh-CN" altLang="en-US" dirty="0"/>
          </a:p>
          <a:p>
            <a:pPr marL="285750" indent="-285750">
              <a:lnSpc>
                <a:spcPct val="150000"/>
              </a:lnSpc>
              <a:buFont typeface="Arial" panose="020B0604020202020204" pitchFamily="34" charset="0"/>
              <a:buChar char="•"/>
            </a:pPr>
            <a:r>
              <a:rPr lang="zh-CN" altLang="en-US" dirty="0"/>
              <a:t>与乳酸代谢增强相关，影响生存。</a:t>
            </a:r>
            <a:endParaRPr lang="zh-CN" altLang="en-US" dirty="0"/>
          </a:p>
          <a:p>
            <a:pPr marL="285750" indent="-285750">
              <a:lnSpc>
                <a:spcPct val="150000"/>
              </a:lnSpc>
              <a:buFont typeface="Arial" panose="020B0604020202020204" pitchFamily="34" charset="0"/>
              <a:buChar char="•"/>
            </a:pPr>
            <a:r>
              <a:rPr lang="zh-CN" altLang="en-US" dirty="0"/>
              <a:t>作为乳酰转移酶调控肿瘤信号通路。</a:t>
            </a:r>
            <a:endParaRPr lang="en-US" altLang="zh-CN" dirty="0"/>
          </a:p>
          <a:p>
            <a:pPr>
              <a:lnSpc>
                <a:spcPct val="150000"/>
              </a:lnSpc>
            </a:pPr>
            <a:endParaRPr lang="en-US" altLang="zh-CN" b="1"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owerpoint template design by DAJU_PPT正版来源小红书大橘PPT微信DAJU_PPT请勿抄袭搬运！盗版必究！"/>
          <p:cNvSpPr>
            <a:spLocks noGrp="1"/>
          </p:cNvSpPr>
          <p:nvPr>
            <p:ph type="title"/>
          </p:nvPr>
        </p:nvSpPr>
        <p:spPr>
          <a:xfrm>
            <a:off x="443230" y="873125"/>
            <a:ext cx="4764405" cy="1312545"/>
          </a:xfrm>
          <a:prstGeom prst="rect">
            <a:avLst/>
          </a:prstGeom>
        </p:spPr>
        <p:txBody>
          <a:bodyPr>
            <a:normAutofit fontScale="90000"/>
          </a:bodyPr>
          <a:lstStyle/>
          <a:p>
            <a:r>
              <a:rPr lang="en-US" altLang="zh-CN" dirty="0">
                <a:latin typeface="Cambria" panose="02040503050406030204" pitchFamily="18" charset="0"/>
                <a:ea typeface="Cambria" panose="02040503050406030204" pitchFamily="18" charset="0"/>
                <a:cs typeface="+mn-ea"/>
                <a:sym typeface="+mn-lt"/>
              </a:rPr>
              <a:t>Pan-cancer analysis of the alanyl-tRNA synthetase AARS1 as a </a:t>
            </a:r>
            <a:r>
              <a:rPr lang="en-US" altLang="zh-CN" dirty="0" err="1">
                <a:latin typeface="Cambria" panose="02040503050406030204" pitchFamily="18" charset="0"/>
                <a:ea typeface="Cambria" panose="02040503050406030204" pitchFamily="18" charset="0"/>
                <a:cs typeface="+mn-ea"/>
                <a:sym typeface="+mn-lt"/>
              </a:rPr>
              <a:t>lactyl</a:t>
            </a:r>
            <a:r>
              <a:rPr lang="en-US" altLang="zh-CN" dirty="0">
                <a:latin typeface="Cambria" panose="02040503050406030204" pitchFamily="18" charset="0"/>
                <a:ea typeface="Cambria" panose="02040503050406030204" pitchFamily="18" charset="0"/>
                <a:cs typeface="+mn-ea"/>
                <a:sym typeface="+mn-lt"/>
              </a:rPr>
              <a:t>-transferase in tumorigenesis</a:t>
            </a:r>
            <a:r>
              <a:rPr lang="zh-CN" altLang="en-US" dirty="0">
                <a:latin typeface="+mn-lt"/>
                <a:ea typeface="+mn-ea"/>
                <a:cs typeface="+mn-ea"/>
                <a:sym typeface="+mn-lt"/>
              </a:rPr>
              <a:t>（</a:t>
            </a:r>
            <a:r>
              <a:rPr lang="en-US" altLang="zh-CN" dirty="0">
                <a:latin typeface="Cambria" panose="02040503050406030204" pitchFamily="18" charset="0"/>
                <a:ea typeface="Cambria" panose="02040503050406030204" pitchFamily="18" charset="0"/>
                <a:cs typeface="+mn-ea"/>
                <a:sym typeface="+mn-lt"/>
              </a:rPr>
              <a:t>article</a:t>
            </a:r>
            <a:r>
              <a:rPr lang="en-US" altLang="zh-CN" dirty="0">
                <a:latin typeface="+mn-lt"/>
                <a:ea typeface="+mn-ea"/>
                <a:cs typeface="+mn-ea"/>
                <a:sym typeface="+mn-lt"/>
              </a:rPr>
              <a:t> </a:t>
            </a:r>
            <a:r>
              <a:rPr lang="zh-CN" altLang="en-US" dirty="0">
                <a:latin typeface="+mn-lt"/>
                <a:ea typeface="+mn-ea"/>
                <a:cs typeface="+mn-ea"/>
                <a:sym typeface="+mn-lt"/>
              </a:rPr>
              <a:t>在投  共一）</a:t>
            </a:r>
            <a:endParaRPr lang="zh-CN" altLang="en-US" dirty="0">
              <a:latin typeface="+mn-lt"/>
              <a:ea typeface="+mn-ea"/>
              <a:cs typeface="+mn-ea"/>
              <a:sym typeface="+mn-lt"/>
            </a:endParaRPr>
          </a:p>
        </p:txBody>
      </p:sp>
      <p:sp>
        <p:nvSpPr>
          <p:cNvPr id="57" name="powerpoint template design by DAJU_PPT正版来源小红书大橘PPT微信DAJU_PPT请勿抄袭搬运！盗版必究！"/>
          <p:cNvSpPr/>
          <p:nvPr/>
        </p:nvSpPr>
        <p:spPr>
          <a:xfrm>
            <a:off x="0" y="-1"/>
            <a:ext cx="12192000" cy="719633"/>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powerpoint template design by DAJU_PPT正版来源小红书大橘PPT微信DAJU_PPT请勿抄袭搬运！盗版必究！"/>
          <p:cNvCxnSpPr/>
          <p:nvPr/>
        </p:nvCxnSpPr>
        <p:spPr>
          <a:xfrm>
            <a:off x="212930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powerpoint template design by DAJU_PPT正版来源小红书大橘PPT微信DAJU_PPT请勿抄袭搬运！盗版必究！"/>
          <p:cNvCxnSpPr/>
          <p:nvPr/>
        </p:nvCxnSpPr>
        <p:spPr>
          <a:xfrm>
            <a:off x="3977297"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powerpoint template design by DAJU_PPT正版来源小红书大橘PPT微信DAJU_PPT请勿抄袭搬运！盗版必究！"/>
          <p:cNvCxnSpPr/>
          <p:nvPr/>
        </p:nvCxnSpPr>
        <p:spPr>
          <a:xfrm>
            <a:off x="609016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powerpoint template design by DAJU_PPT正版来源小红书大橘PPT微信DAJU_PPT请勿抄袭搬运！盗版必究！"/>
          <p:cNvCxnSpPr/>
          <p:nvPr/>
        </p:nvCxnSpPr>
        <p:spPr>
          <a:xfrm>
            <a:off x="10088860"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6432217" y="46244"/>
            <a:ext cx="1336040" cy="769753"/>
          </a:xfrm>
          <a:prstGeom prst="rect">
            <a:avLst/>
          </a:prstGeom>
          <a:solidFill>
            <a:schemeClr val="accent5">
              <a:lumMod val="20000"/>
              <a:lumOff val="80000"/>
            </a:schemeClr>
          </a:solidFill>
          <a:ln>
            <a:noFill/>
          </a:ln>
          <a:effectLst>
            <a:glow rad="762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63" name="组合 62"/>
          <p:cNvGrpSpPr>
            <a:grpSpLocks noChangeAspect="1"/>
          </p:cNvGrpSpPr>
          <p:nvPr/>
        </p:nvGrpSpPr>
        <p:grpSpPr>
          <a:xfrm>
            <a:off x="0" y="95204"/>
            <a:ext cx="12096000" cy="524448"/>
            <a:chOff x="-1" y="43199"/>
            <a:chExt cx="14604001" cy="633198"/>
          </a:xfrm>
        </p:grpSpPr>
        <p:sp>
          <p:nvSpPr>
            <p:cNvPr id="64" name="powerpoint template design by DAJU_PPT正版来源小红书大橘PPT微信DAJU_PPT请勿抄袭搬运！盗版必究！"/>
            <p:cNvSpPr txBox="1"/>
            <p:nvPr userDrawn="1"/>
          </p:nvSpPr>
          <p:spPr>
            <a:xfrm>
              <a:off x="-1"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sz="2000" kern="0">
                  <a:solidFill>
                    <a:schemeClr val="bg1">
                      <a:alpha val="70000"/>
                    </a:schemeClr>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dirty="0">
                  <a:sym typeface="+mn-lt"/>
                </a:rPr>
                <a:t>基本信息</a:t>
              </a:r>
              <a:endParaRPr lang="en-US" altLang="zh-CN" dirty="0">
                <a:sym typeface="+mn-lt"/>
              </a:endParaRPr>
            </a:p>
          </p:txBody>
        </p:sp>
        <p:sp>
          <p:nvSpPr>
            <p:cNvPr id="65" name="powerpoint template design by DAJU_PPT正版来源小红书大橘PPT微信DAJU_PPT请勿抄袭搬运！盗版必究！"/>
            <p:cNvSpPr txBox="1"/>
            <p:nvPr userDrawn="1"/>
          </p:nvSpPr>
          <p:spPr>
            <a:xfrm>
              <a:off x="2375999"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zh-CN" altLang="en-US" sz="2000" kern="0" dirty="0">
                  <a:solidFill>
                    <a:schemeClr val="bg1">
                      <a:alpha val="70000"/>
                    </a:schemeClr>
                  </a:solidFill>
                  <a:cs typeface="+mn-ea"/>
                  <a:sym typeface="+mn-lt"/>
                </a:rPr>
                <a:t>学业成绩</a:t>
              </a:r>
              <a:endParaRPr lang="en-US" altLang="zh-CN" sz="2000" kern="0" dirty="0">
                <a:solidFill>
                  <a:schemeClr val="bg1">
                    <a:alpha val="70000"/>
                  </a:schemeClr>
                </a:solidFill>
                <a:cs typeface="+mn-ea"/>
                <a:sym typeface="+mn-lt"/>
              </a:endParaRPr>
            </a:p>
          </p:txBody>
        </p:sp>
        <p:sp>
          <p:nvSpPr>
            <p:cNvPr id="66" name="powerpoint template design by DAJU_PPT正版来源小红书大橘PPT微信DAJU_PPT请勿抄袭搬运！盗版必究！"/>
            <p:cNvSpPr txBox="1"/>
            <p:nvPr userDrawn="1"/>
          </p:nvSpPr>
          <p:spPr>
            <a:xfrm>
              <a:off x="7272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sz="2400" b="1" kern="0">
                  <a:solidFill>
                    <a:srgbClr val="394761"/>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dirty="0">
                  <a:sym typeface="+mn-lt"/>
                </a:rPr>
                <a:t>科研竞赛</a:t>
              </a:r>
              <a:endParaRPr lang="en-US" altLang="zh-CN" dirty="0">
                <a:sym typeface="+mn-lt"/>
              </a:endParaRPr>
            </a:p>
          </p:txBody>
        </p:sp>
        <p:sp>
          <p:nvSpPr>
            <p:cNvPr id="67" name="powerpoint template design by DAJU_PPT正版来源小红书大橘PPT微信DAJU_PPT请勿抄袭搬运！盗版必究！"/>
            <p:cNvSpPr txBox="1"/>
            <p:nvPr userDrawn="1"/>
          </p:nvSpPr>
          <p:spPr>
            <a:xfrm>
              <a:off x="9756000"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kumimoji="0" lang="zh-CN" altLang="en-US" sz="2000" i="0" u="none" strike="noStrike" kern="0" cap="none" spc="0" normalizeH="0" baseline="0" noProof="0" dirty="0">
                  <a:ln>
                    <a:noFill/>
                  </a:ln>
                  <a:solidFill>
                    <a:schemeClr val="bg1">
                      <a:alpha val="70000"/>
                    </a:schemeClr>
                  </a:solidFill>
                  <a:effectLst/>
                  <a:uLnTx/>
                  <a:uFillTx/>
                  <a:cs typeface="+mn-ea"/>
                  <a:sym typeface="+mn-lt"/>
                </a:rPr>
                <a:t>综合发展</a:t>
              </a:r>
              <a:endParaRPr kumimoji="0" lang="en-US" altLang="zh-CN" sz="2000" i="0" u="none" strike="noStrike" kern="0" cap="none" spc="0" normalizeH="0" baseline="0" noProof="0" dirty="0">
                <a:ln>
                  <a:noFill/>
                </a:ln>
                <a:solidFill>
                  <a:schemeClr val="bg1">
                    <a:alpha val="70000"/>
                  </a:schemeClr>
                </a:solidFill>
                <a:effectLst/>
                <a:uLnTx/>
                <a:uFillTx/>
                <a:cs typeface="+mn-ea"/>
                <a:sym typeface="+mn-lt"/>
              </a:endParaRPr>
            </a:p>
          </p:txBody>
        </p:sp>
        <p:sp>
          <p:nvSpPr>
            <p:cNvPr id="68" name="powerpoint template design by DAJU_PPT正版来源小红书大橘PPT微信DAJU_PPT请勿抄袭搬运！盗版必究！"/>
            <p:cNvSpPr txBox="1"/>
            <p:nvPr/>
          </p:nvSpPr>
          <p:spPr>
            <a:xfrm>
              <a:off x="4788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zh-CN" altLang="en-US" sz="2000" kern="0" dirty="0">
                  <a:solidFill>
                    <a:schemeClr val="bg1">
                      <a:alpha val="70000"/>
                    </a:schemeClr>
                  </a:solidFill>
                  <a:cs typeface="+mn-ea"/>
                  <a:sym typeface="+mn-lt"/>
                </a:rPr>
                <a:t>荣誉情况</a:t>
              </a:r>
              <a:endParaRPr lang="en-US" altLang="zh-CN" sz="2000" kern="0" dirty="0">
                <a:solidFill>
                  <a:schemeClr val="bg1">
                    <a:alpha val="70000"/>
                  </a:schemeClr>
                </a:solidFill>
                <a:cs typeface="+mn-ea"/>
                <a:sym typeface="+mn-lt"/>
              </a:endParaRPr>
            </a:p>
          </p:txBody>
        </p:sp>
        <p:sp>
          <p:nvSpPr>
            <p:cNvPr id="69" name="powerpoint template design by DAJU_PPT正版来源小红书大橘PPT微信DAJU_PPT请勿抄袭搬运！盗版必究！"/>
            <p:cNvSpPr txBox="1"/>
            <p:nvPr/>
          </p:nvSpPr>
          <p:spPr>
            <a:xfrm>
              <a:off x="12192000" y="43199"/>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kumimoji="0" sz="2000" i="0" u="none" strike="noStrike" kern="0" cap="none" spc="0" normalizeH="0" baseline="0">
                  <a:ln>
                    <a:noFill/>
                  </a:ln>
                  <a:solidFill>
                    <a:schemeClr val="bg1">
                      <a:alpha val="70000"/>
                    </a:schemeClr>
                  </a:solidFill>
                  <a:effectLst/>
                  <a:uLnTx/>
                  <a:uFillTx/>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dirty="0">
                  <a:sym typeface="+mn-lt"/>
                </a:rPr>
                <a:t>未来规划</a:t>
              </a:r>
              <a:endParaRPr lang="en-US" altLang="zh-CN" dirty="0">
                <a:sym typeface="+mn-lt"/>
              </a:endParaRPr>
            </a:p>
          </p:txBody>
        </p:sp>
      </p:grpSp>
      <p:cxnSp>
        <p:nvCxnSpPr>
          <p:cNvPr id="70" name="powerpoint template design by DAJU_PPT正版来源小红书大橘PPT微信DAJU_PPT请勿抄袭搬运！盗版必究！"/>
          <p:cNvCxnSpPr/>
          <p:nvPr/>
        </p:nvCxnSpPr>
        <p:spPr>
          <a:xfrm>
            <a:off x="8099103"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AutoShape 10"/>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6" name="文本框 25"/>
          <p:cNvSpPr txBox="1"/>
          <p:nvPr/>
        </p:nvSpPr>
        <p:spPr>
          <a:xfrm>
            <a:off x="231154" y="2830237"/>
            <a:ext cx="5901993" cy="506730"/>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zh-CN" altLang="en-US" b="1" dirty="0"/>
              <a:t>实验验证： </a:t>
            </a:r>
            <a:r>
              <a:rPr lang="en-US" altLang="zh-CN" dirty="0">
                <a:latin typeface="Cambria" panose="02040503050406030204" pitchFamily="18" charset="0"/>
                <a:ea typeface="Cambria" panose="02040503050406030204" pitchFamily="18" charset="0"/>
              </a:rPr>
              <a:t>AARS1</a:t>
            </a:r>
            <a:r>
              <a:rPr lang="en-US" altLang="zh-CN" dirty="0"/>
              <a:t> </a:t>
            </a:r>
            <a:r>
              <a:rPr lang="zh-CN" altLang="en-US" dirty="0"/>
              <a:t>介导的乳酸化对胰腺癌功能影响</a:t>
            </a:r>
            <a:endParaRPr lang="en-US" altLang="zh-CN" dirty="0"/>
          </a:p>
        </p:txBody>
      </p:sp>
      <p:grpSp>
        <p:nvGrpSpPr>
          <p:cNvPr id="27" name="组合 26"/>
          <p:cNvGrpSpPr/>
          <p:nvPr/>
        </p:nvGrpSpPr>
        <p:grpSpPr>
          <a:xfrm>
            <a:off x="555584" y="3581400"/>
            <a:ext cx="4771917" cy="2812617"/>
            <a:chOff x="7000982" y="1942108"/>
            <a:chExt cx="4684155" cy="2272100"/>
          </a:xfrm>
        </p:grpSpPr>
        <p:grpSp>
          <p:nvGrpSpPr>
            <p:cNvPr id="28" name="组合 27"/>
            <p:cNvGrpSpPr>
              <a:grpSpLocks noChangeAspect="1"/>
            </p:cNvGrpSpPr>
            <p:nvPr/>
          </p:nvGrpSpPr>
          <p:grpSpPr>
            <a:xfrm>
              <a:off x="8018661" y="3350208"/>
              <a:ext cx="3661709" cy="864000"/>
              <a:chOff x="3205153" y="3390900"/>
              <a:chExt cx="1602000" cy="378000"/>
            </a:xfrm>
          </p:grpSpPr>
          <p:sp>
            <p:nvSpPr>
              <p:cNvPr id="35" name="矩形 34"/>
              <p:cNvSpPr/>
              <p:nvPr/>
            </p:nvSpPr>
            <p:spPr>
              <a:xfrm>
                <a:off x="3205153" y="3390900"/>
                <a:ext cx="1602000" cy="37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c</a:t>
                </a:r>
                <a:endParaRPr lang="zh-CN" altLang="en-US" dirty="0"/>
              </a:p>
            </p:txBody>
          </p:sp>
          <p:pic>
            <p:nvPicPr>
              <p:cNvPr id="36" name="图片 35"/>
              <p:cNvPicPr/>
              <p:nvPr/>
            </p:nvPicPr>
            <p:blipFill rotWithShape="1">
              <a:blip r:embed="rId1">
                <a:extLst>
                  <a:ext uri="{28A0092B-C50C-407E-A947-70E740481C1C}">
                    <a14:useLocalDpi xmlns:a14="http://schemas.microsoft.com/office/drawing/2010/main" val="0"/>
                  </a:ext>
                </a:extLst>
              </a:blip>
              <a:srcRect l="42033" t="61284" r="16546" b="25283"/>
              <a:stretch>
                <a:fillRect/>
              </a:stretch>
            </p:blipFill>
            <p:spPr>
              <a:xfrm>
                <a:off x="3214680" y="3400425"/>
                <a:ext cx="1584000" cy="360000"/>
              </a:xfrm>
              <a:prstGeom prst="rect">
                <a:avLst/>
              </a:prstGeom>
            </p:spPr>
          </p:pic>
        </p:grpSp>
        <p:grpSp>
          <p:nvGrpSpPr>
            <p:cNvPr id="29" name="组合 28"/>
            <p:cNvGrpSpPr>
              <a:grpSpLocks noChangeAspect="1"/>
            </p:cNvGrpSpPr>
            <p:nvPr/>
          </p:nvGrpSpPr>
          <p:grpSpPr>
            <a:xfrm>
              <a:off x="8024919" y="2283408"/>
              <a:ext cx="3660218" cy="864000"/>
              <a:chOff x="3243263" y="2362200"/>
              <a:chExt cx="1602000" cy="378000"/>
            </a:xfrm>
          </p:grpSpPr>
          <p:sp>
            <p:nvSpPr>
              <p:cNvPr id="33" name="矩形 32"/>
              <p:cNvSpPr/>
              <p:nvPr/>
            </p:nvSpPr>
            <p:spPr>
              <a:xfrm>
                <a:off x="3243263" y="2362200"/>
                <a:ext cx="1602000" cy="37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c</a:t>
                </a:r>
                <a:endParaRPr lang="zh-CN" altLang="en-US" dirty="0"/>
              </a:p>
            </p:txBody>
          </p:sp>
          <p:pic>
            <p:nvPicPr>
              <p:cNvPr id="34" name="图片 33"/>
              <p:cNvPicPr>
                <a:picLocks noChangeAspect="1"/>
              </p:cNvPicPr>
              <p:nvPr/>
            </p:nvPicPr>
            <p:blipFill rotWithShape="1">
              <a:blip r:embed="rId2">
                <a:extLst>
                  <a:ext uri="{28A0092B-C50C-407E-A947-70E740481C1C}">
                    <a14:useLocalDpi xmlns:a14="http://schemas.microsoft.com/office/drawing/2010/main" val="0"/>
                  </a:ext>
                </a:extLst>
              </a:blip>
              <a:srcRect l="34684" t="36918" r="27416" b="51590"/>
              <a:stretch>
                <a:fillRect/>
              </a:stretch>
            </p:blipFill>
            <p:spPr>
              <a:xfrm>
                <a:off x="3255779" y="2372039"/>
                <a:ext cx="1584000" cy="358641"/>
              </a:xfrm>
              <a:prstGeom prst="rect">
                <a:avLst/>
              </a:prstGeom>
            </p:spPr>
          </p:pic>
        </p:grpSp>
        <p:sp>
          <p:nvSpPr>
            <p:cNvPr id="30" name="文本框 29"/>
            <p:cNvSpPr txBox="1"/>
            <p:nvPr/>
          </p:nvSpPr>
          <p:spPr>
            <a:xfrm>
              <a:off x="7000982" y="2525519"/>
              <a:ext cx="914400" cy="248630"/>
            </a:xfrm>
            <a:prstGeom prst="rect">
              <a:avLst/>
            </a:prstGeom>
            <a:noFill/>
          </p:spPr>
          <p:txBody>
            <a:bodyPr wrap="square" rtlCol="0">
              <a:spAutoFit/>
            </a:bodyPr>
            <a:lstStyle/>
            <a:p>
              <a:r>
                <a:rPr lang="en-US" altLang="zh-CN" sz="1400" dirty="0">
                  <a:latin typeface="Cambria" panose="02040503050406030204" pitchFamily="18" charset="0"/>
                  <a:ea typeface="Cambria" panose="02040503050406030204" pitchFamily="18" charset="0"/>
                </a:rPr>
                <a:t>AARS1</a:t>
              </a:r>
              <a:endParaRPr lang="zh-CN" altLang="en-US" sz="1400" dirty="0">
                <a:latin typeface="Cambria" panose="02040503050406030204" pitchFamily="18" charset="0"/>
              </a:endParaRPr>
            </a:p>
          </p:txBody>
        </p:sp>
        <p:sp>
          <p:nvSpPr>
            <p:cNvPr id="31" name="文本框 30"/>
            <p:cNvSpPr txBox="1"/>
            <p:nvPr/>
          </p:nvSpPr>
          <p:spPr>
            <a:xfrm>
              <a:off x="7000982" y="3592319"/>
              <a:ext cx="708399" cy="248630"/>
            </a:xfrm>
            <a:prstGeom prst="rect">
              <a:avLst/>
            </a:prstGeom>
            <a:noFill/>
          </p:spPr>
          <p:txBody>
            <a:bodyPr wrap="none" rtlCol="0">
              <a:spAutoFit/>
            </a:bodyPr>
            <a:lstStyle/>
            <a:p>
              <a:r>
                <a:rPr lang="en-US" altLang="zh-CN" sz="1400" dirty="0">
                  <a:latin typeface="Cambria" panose="02040503050406030204" pitchFamily="18" charset="0"/>
                  <a:ea typeface="Cambria" panose="02040503050406030204" pitchFamily="18" charset="0"/>
                </a:rPr>
                <a:t>β-actin</a:t>
              </a:r>
              <a:endParaRPr lang="zh-CN" altLang="en-US" sz="1400" dirty="0">
                <a:latin typeface="Cambria" panose="02040503050406030204" pitchFamily="18" charset="0"/>
              </a:endParaRPr>
            </a:p>
          </p:txBody>
        </p:sp>
        <p:sp>
          <p:nvSpPr>
            <p:cNvPr id="32" name="文本框 31"/>
            <p:cNvSpPr txBox="1"/>
            <p:nvPr/>
          </p:nvSpPr>
          <p:spPr>
            <a:xfrm>
              <a:off x="7827834" y="1942108"/>
              <a:ext cx="3852536" cy="223766"/>
            </a:xfrm>
            <a:prstGeom prst="rect">
              <a:avLst/>
            </a:prstGeom>
            <a:noFill/>
          </p:spPr>
          <p:txBody>
            <a:bodyPr wrap="square" rtlCol="0">
              <a:spAutoFit/>
            </a:bodyPr>
            <a:lstStyle/>
            <a:p>
              <a:r>
                <a:rPr lang="en-US" altLang="zh-CN" sz="1200" dirty="0"/>
                <a:t>   </a:t>
              </a:r>
              <a:r>
                <a:rPr lang="en-US" altLang="zh-CN" sz="1200" dirty="0">
                  <a:latin typeface="Cambria" panose="02040503050406030204" pitchFamily="18" charset="0"/>
                  <a:ea typeface="Cambria" panose="02040503050406030204" pitchFamily="18" charset="0"/>
                </a:rPr>
                <a:t>hTERT-HPNE    Miapaca2    PANC-1     HepG2        L-02</a:t>
              </a:r>
              <a:endParaRPr lang="zh-CN" altLang="en-US" sz="1200" dirty="0">
                <a:latin typeface="Cambria" panose="02040503050406030204" pitchFamily="18" charset="0"/>
              </a:endParaRPr>
            </a:p>
          </p:txBody>
        </p:sp>
      </p:grpSp>
      <p:graphicFrame>
        <p:nvGraphicFramePr>
          <p:cNvPr id="37" name="对象 36"/>
          <p:cNvGraphicFramePr>
            <a:graphicFrameLocks noChangeAspect="1"/>
          </p:cNvGraphicFramePr>
          <p:nvPr/>
        </p:nvGraphicFramePr>
        <p:xfrm>
          <a:off x="7174230" y="1544320"/>
          <a:ext cx="3708400" cy="4850765"/>
        </p:xfrm>
        <a:graphic>
          <a:graphicData uri="http://schemas.openxmlformats.org/presentationml/2006/ole">
            <mc:AlternateContent xmlns:mc="http://schemas.openxmlformats.org/markup-compatibility/2006">
              <mc:Choice xmlns:v="urn:schemas-microsoft-com:vml" Requires="v">
                <p:oleObj spid="_x0000_s1046" name="Prism 10" r:id="rId3" imgW="2260600" imgH="2952750" progId="Prism10.Document">
                  <p:embed/>
                </p:oleObj>
              </mc:Choice>
              <mc:Fallback>
                <p:oleObj name="Prism 10" r:id="rId3" imgW="2260600" imgH="2952750" progId="Prism10.Document">
                  <p:embed/>
                  <p:pic>
                    <p:nvPicPr>
                      <p:cNvPr id="0" name="对象 25"/>
                      <p:cNvPicPr/>
                      <p:nvPr/>
                    </p:nvPicPr>
                    <p:blipFill>
                      <a:blip r:embed="rId4"/>
                      <a:stretch>
                        <a:fillRect/>
                      </a:stretch>
                    </p:blipFill>
                    <p:spPr>
                      <a:xfrm>
                        <a:off x="7174230" y="1544320"/>
                        <a:ext cx="3708400" cy="4850765"/>
                      </a:xfrm>
                      <a:prstGeom prst="rect">
                        <a:avLst/>
                      </a:prstGeom>
                    </p:spPr>
                  </p:pic>
                </p:oleObj>
              </mc:Fallback>
            </mc:AlternateContent>
          </a:graphicData>
        </a:graphic>
      </p:graphicFrame>
      <p:sp>
        <p:nvSpPr>
          <p:cNvPr id="12" name="文本框 11"/>
          <p:cNvSpPr txBox="1"/>
          <p:nvPr/>
        </p:nvSpPr>
        <p:spPr>
          <a:xfrm>
            <a:off x="10067290" y="5932170"/>
            <a:ext cx="2124710" cy="925830"/>
          </a:xfrm>
          <a:prstGeom prst="rect">
            <a:avLst/>
          </a:prstGeom>
          <a:noFill/>
        </p:spPr>
        <p:txBody>
          <a:bodyPr wrap="square" rtlCol="0">
            <a:noAutofit/>
          </a:bodyPr>
          <a:lstStyle/>
          <a:p>
            <a:r>
              <a:rPr lang="en-US" altLang="zh-CN" sz="1050" dirty="0">
                <a:solidFill>
                  <a:srgbClr val="222222"/>
                </a:solidFill>
                <a:latin typeface="Arial" panose="020B0604020202020204" pitchFamily="34" charset="0"/>
                <a:cs typeface="Arial" panose="020B0604020202020204" pitchFamily="34" charset="0"/>
              </a:rPr>
              <a:t>hTERT-HPNE</a:t>
            </a:r>
            <a:r>
              <a:rPr lang="zh-CN" altLang="en-US" sz="1050" dirty="0">
                <a:solidFill>
                  <a:srgbClr val="222222"/>
                </a:solidFill>
                <a:latin typeface="Arial" panose="020B0604020202020204" pitchFamily="34" charset="0"/>
                <a:cs typeface="Arial" panose="020B0604020202020204" pitchFamily="34" charset="0"/>
              </a:rPr>
              <a:t>（人胰腺导管细胞）</a:t>
            </a:r>
            <a:endParaRPr lang="en-US" altLang="zh-CN" sz="1050" dirty="0">
              <a:solidFill>
                <a:srgbClr val="222222"/>
              </a:solidFill>
              <a:latin typeface="Arial" panose="020B0604020202020204" pitchFamily="34" charset="0"/>
              <a:cs typeface="Arial" panose="020B0604020202020204" pitchFamily="34" charset="0"/>
            </a:endParaRPr>
          </a:p>
          <a:p>
            <a:r>
              <a:rPr lang="en-US" altLang="zh-CN" sz="1050" dirty="0">
                <a:solidFill>
                  <a:srgbClr val="222222"/>
                </a:solidFill>
                <a:latin typeface="Arial" panose="020B0604020202020204" pitchFamily="34" charset="0"/>
                <a:cs typeface="Arial" panose="020B0604020202020204" pitchFamily="34" charset="0"/>
              </a:rPr>
              <a:t>Miapaca2</a:t>
            </a:r>
            <a:r>
              <a:rPr lang="zh-CN" altLang="en-US" sz="1050" dirty="0">
                <a:solidFill>
                  <a:srgbClr val="222222"/>
                </a:solidFill>
                <a:latin typeface="Arial" panose="020B0604020202020204" pitchFamily="34" charset="0"/>
                <a:cs typeface="Arial" panose="020B0604020202020204" pitchFamily="34" charset="0"/>
              </a:rPr>
              <a:t>（人胰腺癌肿瘤细胞）</a:t>
            </a:r>
            <a:endParaRPr lang="zh-CN" altLang="en-US" sz="1050" dirty="0">
              <a:solidFill>
                <a:srgbClr val="222222"/>
              </a:solidFill>
              <a:latin typeface="Arial" panose="020B0604020202020204" pitchFamily="34" charset="0"/>
              <a:cs typeface="Arial" panose="020B0604020202020204" pitchFamily="34" charset="0"/>
            </a:endParaRPr>
          </a:p>
          <a:p>
            <a:r>
              <a:rPr lang="en-US" altLang="zh-CN" sz="1050" dirty="0">
                <a:solidFill>
                  <a:srgbClr val="222222"/>
                </a:solidFill>
                <a:latin typeface="Arial" panose="020B0604020202020204" pitchFamily="34" charset="0"/>
                <a:cs typeface="Arial" panose="020B0604020202020204" pitchFamily="34" charset="0"/>
              </a:rPr>
              <a:t>PANC-1</a:t>
            </a:r>
            <a:r>
              <a:rPr lang="zh-CN" altLang="en-US" sz="1050" dirty="0">
                <a:solidFill>
                  <a:srgbClr val="222222"/>
                </a:solidFill>
                <a:latin typeface="Arial" panose="020B0604020202020204" pitchFamily="34" charset="0"/>
                <a:cs typeface="Arial" panose="020B0604020202020204" pitchFamily="34" charset="0"/>
              </a:rPr>
              <a:t>（人胰腺癌肿瘤细胞）</a:t>
            </a:r>
            <a:endParaRPr lang="zh-CN" altLang="en-US" sz="1050" dirty="0">
              <a:solidFill>
                <a:srgbClr val="222222"/>
              </a:solidFill>
              <a:latin typeface="Arial" panose="020B0604020202020204" pitchFamily="34" charset="0"/>
              <a:cs typeface="Arial" panose="020B0604020202020204" pitchFamily="34" charset="0"/>
            </a:endParaRPr>
          </a:p>
          <a:p>
            <a:r>
              <a:rPr lang="en-US" altLang="zh-CN" sz="1050" dirty="0">
                <a:solidFill>
                  <a:srgbClr val="222222"/>
                </a:solidFill>
                <a:latin typeface="Arial" panose="020B0604020202020204" pitchFamily="34" charset="0"/>
                <a:cs typeface="Arial" panose="020B0604020202020204" pitchFamily="34" charset="0"/>
              </a:rPr>
              <a:t>L-02</a:t>
            </a:r>
            <a:r>
              <a:rPr lang="zh-CN" altLang="en-US" sz="1050" dirty="0">
                <a:solidFill>
                  <a:srgbClr val="222222"/>
                </a:solidFill>
                <a:latin typeface="Arial" panose="020B0604020202020204" pitchFamily="34" charset="0"/>
                <a:cs typeface="Arial" panose="020B0604020202020204" pitchFamily="34" charset="0"/>
              </a:rPr>
              <a:t>（人肝细胞）</a:t>
            </a:r>
            <a:endParaRPr lang="en-US" altLang="zh-CN" sz="1050" dirty="0">
              <a:solidFill>
                <a:srgbClr val="222222"/>
              </a:solidFill>
              <a:latin typeface="Arial" panose="020B0604020202020204" pitchFamily="34" charset="0"/>
              <a:cs typeface="Arial" panose="020B0604020202020204" pitchFamily="34" charset="0"/>
            </a:endParaRPr>
          </a:p>
          <a:p>
            <a:r>
              <a:rPr lang="en-US" altLang="zh-CN" sz="1050" dirty="0">
                <a:solidFill>
                  <a:srgbClr val="222222"/>
                </a:solidFill>
                <a:latin typeface="Arial" panose="020B0604020202020204" pitchFamily="34" charset="0"/>
                <a:cs typeface="Arial" panose="020B0604020202020204" pitchFamily="34" charset="0"/>
              </a:rPr>
              <a:t>HepG2</a:t>
            </a:r>
            <a:r>
              <a:rPr lang="zh-CN" altLang="en-US" sz="1050" dirty="0">
                <a:solidFill>
                  <a:srgbClr val="222222"/>
                </a:solidFill>
                <a:latin typeface="Arial" panose="020B0604020202020204" pitchFamily="34" charset="0"/>
                <a:cs typeface="Arial" panose="020B0604020202020204" pitchFamily="34" charset="0"/>
              </a:rPr>
              <a:t>（人肝癌细胞）</a:t>
            </a:r>
            <a:endParaRPr lang="zh-CN" altLang="en-US" sz="1050" dirty="0">
              <a:solidFill>
                <a:srgbClr val="222222"/>
              </a:solidFill>
              <a:latin typeface="Arial" panose="020B0604020202020204" pitchFamily="34" charset="0"/>
              <a:cs typeface="Arial" panose="020B0604020202020204" pitchFamily="34" charset="0"/>
            </a:endParaRPr>
          </a:p>
          <a:p>
            <a:endParaRPr lang="zh-CN" altLang="en-US" b="1" dirty="0"/>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owerpoint template design by DAJU_PPT正版来源小红书大橘PPT微信DAJU_PPT请勿抄袭搬运！盗版必究！"/>
          <p:cNvSpPr>
            <a:spLocks noGrp="1"/>
          </p:cNvSpPr>
          <p:nvPr>
            <p:ph type="title"/>
          </p:nvPr>
        </p:nvSpPr>
        <p:spPr>
          <a:xfrm>
            <a:off x="517601" y="956248"/>
            <a:ext cx="8130288" cy="1060450"/>
          </a:xfrm>
          <a:prstGeom prst="rect">
            <a:avLst/>
          </a:prstGeom>
        </p:spPr>
        <p:txBody>
          <a:bodyPr>
            <a:normAutofit/>
          </a:bodyPr>
          <a:lstStyle/>
          <a:p>
            <a:r>
              <a:rPr lang="zh-CN" altLang="en-US" dirty="0"/>
              <a:t>智绘</a:t>
            </a:r>
            <a:r>
              <a:rPr lang="en-US" altLang="zh-CN" dirty="0"/>
              <a:t>·</a:t>
            </a:r>
            <a:r>
              <a:rPr lang="zh-CN" altLang="en-US" dirty="0"/>
              <a:t>好孕 </a:t>
            </a:r>
            <a:r>
              <a:rPr lang="en-US" altLang="zh-CN" dirty="0"/>
              <a:t>—— </a:t>
            </a:r>
            <a:r>
              <a:rPr lang="zh-CN" altLang="en-US" dirty="0"/>
              <a:t>数智驱动的胚胎基因组多维联检优筛领航者</a:t>
            </a:r>
            <a:endParaRPr lang="zh-CN" altLang="en-US" sz="2200" dirty="0">
              <a:latin typeface="+mn-lt"/>
              <a:ea typeface="+mn-ea"/>
              <a:cs typeface="+mn-ea"/>
              <a:sym typeface="+mn-lt"/>
            </a:endParaRPr>
          </a:p>
        </p:txBody>
      </p:sp>
      <p:sp>
        <p:nvSpPr>
          <p:cNvPr id="57" name="powerpoint template design by DAJU_PPT正版来源小红书大橘PPT微信DAJU_PPT请勿抄袭搬运！盗版必究！"/>
          <p:cNvSpPr/>
          <p:nvPr/>
        </p:nvSpPr>
        <p:spPr>
          <a:xfrm>
            <a:off x="0" y="-1"/>
            <a:ext cx="12192000" cy="719633"/>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powerpoint template design by DAJU_PPT正版来源小红书大橘PPT微信DAJU_PPT请勿抄袭搬运！盗版必究！"/>
          <p:cNvCxnSpPr/>
          <p:nvPr/>
        </p:nvCxnSpPr>
        <p:spPr>
          <a:xfrm>
            <a:off x="212930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powerpoint template design by DAJU_PPT正版来源小红书大橘PPT微信DAJU_PPT请勿抄袭搬运！盗版必究！"/>
          <p:cNvCxnSpPr/>
          <p:nvPr/>
        </p:nvCxnSpPr>
        <p:spPr>
          <a:xfrm>
            <a:off x="3977297"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powerpoint template design by DAJU_PPT正版来源小红书大橘PPT微信DAJU_PPT请勿抄袭搬运！盗版必究！"/>
          <p:cNvCxnSpPr/>
          <p:nvPr/>
        </p:nvCxnSpPr>
        <p:spPr>
          <a:xfrm>
            <a:off x="609016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powerpoint template design by DAJU_PPT正版来源小红书大橘PPT微信DAJU_PPT请勿抄袭搬运！盗版必究！"/>
          <p:cNvCxnSpPr/>
          <p:nvPr/>
        </p:nvCxnSpPr>
        <p:spPr>
          <a:xfrm>
            <a:off x="10088860"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6432217" y="46244"/>
            <a:ext cx="1336040" cy="769753"/>
          </a:xfrm>
          <a:prstGeom prst="rect">
            <a:avLst/>
          </a:prstGeom>
          <a:solidFill>
            <a:schemeClr val="accent5">
              <a:lumMod val="20000"/>
              <a:lumOff val="80000"/>
            </a:schemeClr>
          </a:solidFill>
          <a:ln>
            <a:noFill/>
          </a:ln>
          <a:effectLst>
            <a:glow rad="762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63" name="组合 62"/>
          <p:cNvGrpSpPr>
            <a:grpSpLocks noChangeAspect="1"/>
          </p:cNvGrpSpPr>
          <p:nvPr/>
        </p:nvGrpSpPr>
        <p:grpSpPr>
          <a:xfrm>
            <a:off x="0" y="95204"/>
            <a:ext cx="12096000" cy="524448"/>
            <a:chOff x="-1" y="43199"/>
            <a:chExt cx="14604001" cy="633198"/>
          </a:xfrm>
        </p:grpSpPr>
        <p:sp>
          <p:nvSpPr>
            <p:cNvPr id="64" name="powerpoint template design by DAJU_PPT正版来源小红书大橘PPT微信DAJU_PPT请勿抄袭搬运！盗版必究！"/>
            <p:cNvSpPr txBox="1"/>
            <p:nvPr userDrawn="1"/>
          </p:nvSpPr>
          <p:spPr>
            <a:xfrm>
              <a:off x="-1"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sz="2000" kern="0">
                  <a:solidFill>
                    <a:schemeClr val="bg1">
                      <a:alpha val="70000"/>
                    </a:schemeClr>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dirty="0">
                  <a:sym typeface="+mn-lt"/>
                </a:rPr>
                <a:t>基本信息</a:t>
              </a:r>
              <a:endParaRPr lang="en-US" altLang="zh-CN" dirty="0">
                <a:sym typeface="+mn-lt"/>
              </a:endParaRPr>
            </a:p>
          </p:txBody>
        </p:sp>
        <p:sp>
          <p:nvSpPr>
            <p:cNvPr id="65" name="powerpoint template design by DAJU_PPT正版来源小红书大橘PPT微信DAJU_PPT请勿抄袭搬运！盗版必究！"/>
            <p:cNvSpPr txBox="1"/>
            <p:nvPr userDrawn="1"/>
          </p:nvSpPr>
          <p:spPr>
            <a:xfrm>
              <a:off x="2375999"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zh-CN" altLang="en-US" sz="2000" kern="0" dirty="0">
                  <a:solidFill>
                    <a:schemeClr val="bg1">
                      <a:alpha val="70000"/>
                    </a:schemeClr>
                  </a:solidFill>
                  <a:cs typeface="+mn-ea"/>
                  <a:sym typeface="+mn-lt"/>
                </a:rPr>
                <a:t>学业成绩</a:t>
              </a:r>
              <a:endParaRPr lang="en-US" altLang="zh-CN" sz="2000" kern="0" dirty="0">
                <a:solidFill>
                  <a:schemeClr val="bg1">
                    <a:alpha val="70000"/>
                  </a:schemeClr>
                </a:solidFill>
                <a:cs typeface="+mn-ea"/>
                <a:sym typeface="+mn-lt"/>
              </a:endParaRPr>
            </a:p>
          </p:txBody>
        </p:sp>
        <p:sp>
          <p:nvSpPr>
            <p:cNvPr id="66" name="powerpoint template design by DAJU_PPT正版来源小红书大橘PPT微信DAJU_PPT请勿抄袭搬运！盗版必究！"/>
            <p:cNvSpPr txBox="1"/>
            <p:nvPr userDrawn="1"/>
          </p:nvSpPr>
          <p:spPr>
            <a:xfrm>
              <a:off x="7272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sz="2400" b="1" kern="0">
                  <a:solidFill>
                    <a:srgbClr val="394761"/>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dirty="0">
                  <a:sym typeface="+mn-lt"/>
                </a:rPr>
                <a:t>科研竞赛</a:t>
              </a:r>
              <a:endParaRPr lang="en-US" altLang="zh-CN" dirty="0">
                <a:sym typeface="+mn-lt"/>
              </a:endParaRPr>
            </a:p>
          </p:txBody>
        </p:sp>
        <p:sp>
          <p:nvSpPr>
            <p:cNvPr id="67" name="powerpoint template design by DAJU_PPT正版来源小红书大橘PPT微信DAJU_PPT请勿抄袭搬运！盗版必究！"/>
            <p:cNvSpPr txBox="1"/>
            <p:nvPr userDrawn="1"/>
          </p:nvSpPr>
          <p:spPr>
            <a:xfrm>
              <a:off x="9756000"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kumimoji="0" lang="zh-CN" altLang="en-US" sz="2000" i="0" u="none" strike="noStrike" kern="0" cap="none" spc="0" normalizeH="0" baseline="0" noProof="0" dirty="0">
                  <a:ln>
                    <a:noFill/>
                  </a:ln>
                  <a:solidFill>
                    <a:schemeClr val="bg1">
                      <a:alpha val="70000"/>
                    </a:schemeClr>
                  </a:solidFill>
                  <a:effectLst/>
                  <a:uLnTx/>
                  <a:uFillTx/>
                  <a:cs typeface="+mn-ea"/>
                  <a:sym typeface="+mn-lt"/>
                </a:rPr>
                <a:t>综合发展</a:t>
              </a:r>
              <a:endParaRPr kumimoji="0" lang="en-US" altLang="zh-CN" sz="2000" i="0" u="none" strike="noStrike" kern="0" cap="none" spc="0" normalizeH="0" baseline="0" noProof="0" dirty="0">
                <a:ln>
                  <a:noFill/>
                </a:ln>
                <a:solidFill>
                  <a:schemeClr val="bg1">
                    <a:alpha val="70000"/>
                  </a:schemeClr>
                </a:solidFill>
                <a:effectLst/>
                <a:uLnTx/>
                <a:uFillTx/>
                <a:cs typeface="+mn-ea"/>
                <a:sym typeface="+mn-lt"/>
              </a:endParaRPr>
            </a:p>
          </p:txBody>
        </p:sp>
        <p:sp>
          <p:nvSpPr>
            <p:cNvPr id="68" name="powerpoint template design by DAJU_PPT正版来源小红书大橘PPT微信DAJU_PPT请勿抄袭搬运！盗版必究！"/>
            <p:cNvSpPr txBox="1"/>
            <p:nvPr/>
          </p:nvSpPr>
          <p:spPr>
            <a:xfrm>
              <a:off x="4788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zh-CN" altLang="en-US" sz="2000" kern="0" dirty="0">
                  <a:solidFill>
                    <a:schemeClr val="bg1">
                      <a:alpha val="70000"/>
                    </a:schemeClr>
                  </a:solidFill>
                  <a:cs typeface="+mn-ea"/>
                  <a:sym typeface="+mn-lt"/>
                </a:rPr>
                <a:t>荣誉情况</a:t>
              </a:r>
              <a:endParaRPr lang="en-US" altLang="zh-CN" sz="2000" kern="0" dirty="0">
                <a:solidFill>
                  <a:schemeClr val="bg1">
                    <a:alpha val="70000"/>
                  </a:schemeClr>
                </a:solidFill>
                <a:cs typeface="+mn-ea"/>
                <a:sym typeface="+mn-lt"/>
              </a:endParaRPr>
            </a:p>
          </p:txBody>
        </p:sp>
        <p:sp>
          <p:nvSpPr>
            <p:cNvPr id="69" name="powerpoint template design by DAJU_PPT正版来源小红书大橘PPT微信DAJU_PPT请勿抄袭搬运！盗版必究！"/>
            <p:cNvSpPr txBox="1"/>
            <p:nvPr/>
          </p:nvSpPr>
          <p:spPr>
            <a:xfrm>
              <a:off x="12192000" y="43199"/>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kumimoji="0" sz="2000" i="0" u="none" strike="noStrike" kern="0" cap="none" spc="0" normalizeH="0" baseline="0">
                  <a:ln>
                    <a:noFill/>
                  </a:ln>
                  <a:solidFill>
                    <a:schemeClr val="bg1">
                      <a:alpha val="70000"/>
                    </a:schemeClr>
                  </a:solidFill>
                  <a:effectLst/>
                  <a:uLnTx/>
                  <a:uFillTx/>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dirty="0">
                  <a:sym typeface="+mn-lt"/>
                </a:rPr>
                <a:t>未来规划</a:t>
              </a:r>
              <a:endParaRPr lang="en-US" altLang="zh-CN" dirty="0">
                <a:sym typeface="+mn-lt"/>
              </a:endParaRPr>
            </a:p>
          </p:txBody>
        </p:sp>
      </p:grpSp>
      <p:cxnSp>
        <p:nvCxnSpPr>
          <p:cNvPr id="70" name="powerpoint template design by DAJU_PPT正版来源小红书大橘PPT微信DAJU_PPT请勿抄袭搬运！盗版必究！"/>
          <p:cNvCxnSpPr/>
          <p:nvPr/>
        </p:nvCxnSpPr>
        <p:spPr>
          <a:xfrm>
            <a:off x="8099103"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77924" y="2827157"/>
            <a:ext cx="5886012" cy="2906112"/>
          </a:xfrm>
          <a:prstGeom prst="rect">
            <a:avLst/>
          </a:prstGeom>
        </p:spPr>
      </p:pic>
      <p:sp>
        <p:nvSpPr>
          <p:cNvPr id="12" name="文本框 11"/>
          <p:cNvSpPr txBox="1"/>
          <p:nvPr/>
        </p:nvSpPr>
        <p:spPr>
          <a:xfrm>
            <a:off x="517601" y="1647366"/>
            <a:ext cx="10358816" cy="368300"/>
          </a:xfrm>
          <a:prstGeom prst="rect">
            <a:avLst/>
          </a:prstGeom>
          <a:noFill/>
        </p:spPr>
        <p:txBody>
          <a:bodyPr wrap="square" rtlCol="0">
            <a:spAutoFit/>
          </a:bodyPr>
          <a:lstStyle/>
          <a:p>
            <a:r>
              <a:rPr lang="en-US" altLang="zh-CN" b="1" dirty="0" err="1">
                <a:latin typeface="Cambria" panose="02040503050406030204" pitchFamily="18" charset="0"/>
                <a:ea typeface="Cambria" panose="02040503050406030204" pitchFamily="18" charset="0"/>
              </a:rPr>
              <a:t>PiCaTs</a:t>
            </a:r>
            <a:r>
              <a:rPr lang="zh-CN" altLang="en-US" b="1" dirty="0">
                <a:latin typeface="+mn-ea"/>
              </a:rPr>
              <a:t>：</a:t>
            </a:r>
            <a:r>
              <a:rPr lang="zh-CN" altLang="en-US" dirty="0">
                <a:latin typeface="+mn-ea"/>
              </a:rPr>
              <a:t>联合</a:t>
            </a:r>
            <a:r>
              <a:rPr lang="en-US" altLang="zh-CN" dirty="0" err="1">
                <a:latin typeface="Cambria" panose="02040503050406030204" pitchFamily="18" charset="0"/>
                <a:ea typeface="Cambria" panose="02040503050406030204" pitchFamily="18" charset="0"/>
              </a:rPr>
              <a:t>miniATAC</a:t>
            </a:r>
            <a:r>
              <a:rPr lang="zh-CN" altLang="en-US" dirty="0">
                <a:latin typeface="Cambria" panose="02040503050406030204" pitchFamily="18" charset="0"/>
              </a:rPr>
              <a:t>、</a:t>
            </a:r>
            <a:r>
              <a:rPr lang="en-US" altLang="zh-CN" dirty="0">
                <a:latin typeface="Cambria" panose="02040503050406030204" pitchFamily="18" charset="0"/>
                <a:ea typeface="Cambria" panose="02040503050406030204" pitchFamily="18" charset="0"/>
              </a:rPr>
              <a:t>MALBAC</a:t>
            </a:r>
            <a:r>
              <a:rPr lang="zh-CN" altLang="en-US" dirty="0">
                <a:latin typeface="+mn-ea"/>
              </a:rPr>
              <a:t>和转录组测序三项技术，开发出一体化试剂盒，满足实际应用需求</a:t>
            </a:r>
            <a:endParaRPr lang="zh-CN" altLang="en-US" dirty="0">
              <a:latin typeface="+mn-ea"/>
            </a:endParaRPr>
          </a:p>
        </p:txBody>
      </p:sp>
      <p:pic>
        <p:nvPicPr>
          <p:cNvPr id="231" name="图片 230"/>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2000" contrast="6000"/>
                    </a14:imgEffect>
                    <a14:imgEffect>
                      <a14:sharpenSoften amount="13000"/>
                    </a14:imgEffect>
                  </a14:imgLayer>
                </a14:imgProps>
              </a:ext>
              <a:ext uri="{28A0092B-C50C-407E-A947-70E740481C1C}">
                <a14:useLocalDpi xmlns:a14="http://schemas.microsoft.com/office/drawing/2010/main" val="0"/>
              </a:ext>
            </a:extLst>
          </a:blip>
          <a:stretch>
            <a:fillRect/>
          </a:stretch>
        </p:blipFill>
        <p:spPr>
          <a:xfrm>
            <a:off x="763270" y="3044190"/>
            <a:ext cx="3747135" cy="2382520"/>
          </a:xfrm>
          <a:prstGeom prst="rect">
            <a:avLst/>
          </a:prstGeom>
          <a:effectLst>
            <a:outerShdw blurRad="50800" dist="38100" dir="8100000" algn="tr" rotWithShape="0">
              <a:prstClr val="black">
                <a:alpha val="40000"/>
              </a:prstClr>
            </a:outerShdw>
          </a:effectLst>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owerpoint template design by DAJU_PPT正版来源小红书大橘PPT微信DAJU_PPT请勿抄袭搬运！盗版必究！"/>
          <p:cNvSpPr>
            <a:spLocks noGrp="1"/>
          </p:cNvSpPr>
          <p:nvPr>
            <p:ph type="title"/>
          </p:nvPr>
        </p:nvSpPr>
        <p:spPr>
          <a:xfrm>
            <a:off x="887095" y="868680"/>
            <a:ext cx="8515985" cy="507365"/>
          </a:xfrm>
          <a:prstGeom prst="rect">
            <a:avLst/>
          </a:prstGeom>
        </p:spPr>
        <p:txBody>
          <a:bodyPr>
            <a:normAutofit/>
          </a:bodyPr>
          <a:lstStyle/>
          <a:p>
            <a:r>
              <a:rPr lang="zh-CN" altLang="en-US" dirty="0"/>
              <a:t>智绘</a:t>
            </a:r>
            <a:r>
              <a:rPr lang="en-US" altLang="zh-CN" dirty="0"/>
              <a:t>·</a:t>
            </a:r>
            <a:r>
              <a:rPr lang="zh-CN" altLang="en-US" dirty="0"/>
              <a:t>好孕 </a:t>
            </a:r>
            <a:r>
              <a:rPr lang="en-US" altLang="zh-CN" dirty="0"/>
              <a:t>—— </a:t>
            </a:r>
            <a:r>
              <a:rPr lang="zh-CN" altLang="en-US" dirty="0"/>
              <a:t>数智驱动的胚胎基因组多维联检优筛领航者</a:t>
            </a:r>
            <a:endParaRPr lang="zh-CN" altLang="en-US" sz="2200" dirty="0">
              <a:latin typeface="+mn-lt"/>
              <a:ea typeface="+mn-ea"/>
              <a:cs typeface="+mn-ea"/>
              <a:sym typeface="+mn-lt"/>
            </a:endParaRPr>
          </a:p>
        </p:txBody>
      </p:sp>
      <p:sp>
        <p:nvSpPr>
          <p:cNvPr id="57" name="powerpoint template design by DAJU_PPT正版来源小红书大橘PPT微信DAJU_PPT请勿抄袭搬运！盗版必究！"/>
          <p:cNvSpPr/>
          <p:nvPr/>
        </p:nvSpPr>
        <p:spPr>
          <a:xfrm>
            <a:off x="0" y="-1"/>
            <a:ext cx="12192000" cy="719633"/>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powerpoint template design by DAJU_PPT正版来源小红书大橘PPT微信DAJU_PPT请勿抄袭搬运！盗版必究！"/>
          <p:cNvCxnSpPr/>
          <p:nvPr/>
        </p:nvCxnSpPr>
        <p:spPr>
          <a:xfrm>
            <a:off x="212930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powerpoint template design by DAJU_PPT正版来源小红书大橘PPT微信DAJU_PPT请勿抄袭搬运！盗版必究！"/>
          <p:cNvCxnSpPr/>
          <p:nvPr/>
        </p:nvCxnSpPr>
        <p:spPr>
          <a:xfrm>
            <a:off x="3977297"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powerpoint template design by DAJU_PPT正版来源小红书大橘PPT微信DAJU_PPT请勿抄袭搬运！盗版必究！"/>
          <p:cNvCxnSpPr/>
          <p:nvPr/>
        </p:nvCxnSpPr>
        <p:spPr>
          <a:xfrm>
            <a:off x="609016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powerpoint template design by DAJU_PPT正版来源小红书大橘PPT微信DAJU_PPT请勿抄袭搬运！盗版必究！"/>
          <p:cNvCxnSpPr/>
          <p:nvPr/>
        </p:nvCxnSpPr>
        <p:spPr>
          <a:xfrm>
            <a:off x="10088860"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6432217" y="46244"/>
            <a:ext cx="1336040" cy="769753"/>
          </a:xfrm>
          <a:prstGeom prst="rect">
            <a:avLst/>
          </a:prstGeom>
          <a:solidFill>
            <a:schemeClr val="accent5">
              <a:lumMod val="20000"/>
              <a:lumOff val="80000"/>
            </a:schemeClr>
          </a:solidFill>
          <a:ln>
            <a:noFill/>
          </a:ln>
          <a:effectLst>
            <a:glow rad="762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63" name="组合 62"/>
          <p:cNvGrpSpPr>
            <a:grpSpLocks noChangeAspect="1"/>
          </p:cNvGrpSpPr>
          <p:nvPr/>
        </p:nvGrpSpPr>
        <p:grpSpPr>
          <a:xfrm>
            <a:off x="0" y="95204"/>
            <a:ext cx="12096000" cy="524448"/>
            <a:chOff x="-1" y="43199"/>
            <a:chExt cx="14604001" cy="633198"/>
          </a:xfrm>
        </p:grpSpPr>
        <p:sp>
          <p:nvSpPr>
            <p:cNvPr id="64" name="powerpoint template design by DAJU_PPT正版来源小红书大橘PPT微信DAJU_PPT请勿抄袭搬运！盗版必究！"/>
            <p:cNvSpPr txBox="1"/>
            <p:nvPr userDrawn="1"/>
          </p:nvSpPr>
          <p:spPr>
            <a:xfrm>
              <a:off x="-1"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sz="2000" kern="0">
                  <a:solidFill>
                    <a:schemeClr val="bg1">
                      <a:alpha val="70000"/>
                    </a:schemeClr>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dirty="0">
                  <a:sym typeface="+mn-lt"/>
                </a:rPr>
                <a:t>基本信息</a:t>
              </a:r>
              <a:endParaRPr lang="en-US" altLang="zh-CN" dirty="0">
                <a:sym typeface="+mn-lt"/>
              </a:endParaRPr>
            </a:p>
          </p:txBody>
        </p:sp>
        <p:sp>
          <p:nvSpPr>
            <p:cNvPr id="65" name="powerpoint template design by DAJU_PPT正版来源小红书大橘PPT微信DAJU_PPT请勿抄袭搬运！盗版必究！"/>
            <p:cNvSpPr txBox="1"/>
            <p:nvPr userDrawn="1"/>
          </p:nvSpPr>
          <p:spPr>
            <a:xfrm>
              <a:off x="2375999"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zh-CN" altLang="en-US" sz="2000" kern="0" dirty="0">
                  <a:solidFill>
                    <a:schemeClr val="bg1">
                      <a:alpha val="70000"/>
                    </a:schemeClr>
                  </a:solidFill>
                  <a:cs typeface="+mn-ea"/>
                  <a:sym typeface="+mn-lt"/>
                </a:rPr>
                <a:t>学业成绩</a:t>
              </a:r>
              <a:endParaRPr lang="en-US" altLang="zh-CN" sz="2000" kern="0" dirty="0">
                <a:solidFill>
                  <a:schemeClr val="bg1">
                    <a:alpha val="70000"/>
                  </a:schemeClr>
                </a:solidFill>
                <a:cs typeface="+mn-ea"/>
                <a:sym typeface="+mn-lt"/>
              </a:endParaRPr>
            </a:p>
          </p:txBody>
        </p:sp>
        <p:sp>
          <p:nvSpPr>
            <p:cNvPr id="66" name="powerpoint template design by DAJU_PPT正版来源小红书大橘PPT微信DAJU_PPT请勿抄袭搬运！盗版必究！"/>
            <p:cNvSpPr txBox="1"/>
            <p:nvPr userDrawn="1"/>
          </p:nvSpPr>
          <p:spPr>
            <a:xfrm>
              <a:off x="7272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sz="2400" b="1" kern="0">
                  <a:solidFill>
                    <a:srgbClr val="394761"/>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dirty="0">
                  <a:sym typeface="+mn-lt"/>
                </a:rPr>
                <a:t>科研竞赛</a:t>
              </a:r>
              <a:endParaRPr lang="en-US" altLang="zh-CN" dirty="0">
                <a:sym typeface="+mn-lt"/>
              </a:endParaRPr>
            </a:p>
          </p:txBody>
        </p:sp>
        <p:sp>
          <p:nvSpPr>
            <p:cNvPr id="67" name="powerpoint template design by DAJU_PPT正版来源小红书大橘PPT微信DAJU_PPT请勿抄袭搬运！盗版必究！"/>
            <p:cNvSpPr txBox="1"/>
            <p:nvPr userDrawn="1"/>
          </p:nvSpPr>
          <p:spPr>
            <a:xfrm>
              <a:off x="9756000"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kumimoji="0" lang="zh-CN" altLang="en-US" sz="2000" i="0" u="none" strike="noStrike" kern="0" cap="none" spc="0" normalizeH="0" baseline="0" noProof="0" dirty="0">
                  <a:ln>
                    <a:noFill/>
                  </a:ln>
                  <a:solidFill>
                    <a:schemeClr val="bg1">
                      <a:alpha val="70000"/>
                    </a:schemeClr>
                  </a:solidFill>
                  <a:effectLst/>
                  <a:uLnTx/>
                  <a:uFillTx/>
                  <a:cs typeface="+mn-ea"/>
                  <a:sym typeface="+mn-lt"/>
                </a:rPr>
                <a:t>综合发展</a:t>
              </a:r>
              <a:endParaRPr kumimoji="0" lang="en-US" altLang="zh-CN" sz="2000" i="0" u="none" strike="noStrike" kern="0" cap="none" spc="0" normalizeH="0" baseline="0" noProof="0" dirty="0">
                <a:ln>
                  <a:noFill/>
                </a:ln>
                <a:solidFill>
                  <a:schemeClr val="bg1">
                    <a:alpha val="70000"/>
                  </a:schemeClr>
                </a:solidFill>
                <a:effectLst/>
                <a:uLnTx/>
                <a:uFillTx/>
                <a:cs typeface="+mn-ea"/>
                <a:sym typeface="+mn-lt"/>
              </a:endParaRPr>
            </a:p>
          </p:txBody>
        </p:sp>
        <p:sp>
          <p:nvSpPr>
            <p:cNvPr id="68" name="powerpoint template design by DAJU_PPT正版来源小红书大橘PPT微信DAJU_PPT请勿抄袭搬运！盗版必究！"/>
            <p:cNvSpPr txBox="1"/>
            <p:nvPr/>
          </p:nvSpPr>
          <p:spPr>
            <a:xfrm>
              <a:off x="4788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zh-CN" altLang="en-US" sz="2000" kern="0" dirty="0">
                  <a:solidFill>
                    <a:schemeClr val="bg1">
                      <a:alpha val="70000"/>
                    </a:schemeClr>
                  </a:solidFill>
                  <a:cs typeface="+mn-ea"/>
                  <a:sym typeface="+mn-lt"/>
                </a:rPr>
                <a:t>荣誉情况</a:t>
              </a:r>
              <a:endParaRPr lang="en-US" altLang="zh-CN" sz="2000" kern="0" dirty="0">
                <a:solidFill>
                  <a:schemeClr val="bg1">
                    <a:alpha val="70000"/>
                  </a:schemeClr>
                </a:solidFill>
                <a:cs typeface="+mn-ea"/>
                <a:sym typeface="+mn-lt"/>
              </a:endParaRPr>
            </a:p>
          </p:txBody>
        </p:sp>
        <p:sp>
          <p:nvSpPr>
            <p:cNvPr id="69" name="powerpoint template design by DAJU_PPT正版来源小红书大橘PPT微信DAJU_PPT请勿抄袭搬运！盗版必究！"/>
            <p:cNvSpPr txBox="1"/>
            <p:nvPr/>
          </p:nvSpPr>
          <p:spPr>
            <a:xfrm>
              <a:off x="12192000" y="43199"/>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kumimoji="0" sz="2000" i="0" u="none" strike="noStrike" kern="0" cap="none" spc="0" normalizeH="0" baseline="0">
                  <a:ln>
                    <a:noFill/>
                  </a:ln>
                  <a:solidFill>
                    <a:schemeClr val="bg1">
                      <a:alpha val="70000"/>
                    </a:schemeClr>
                  </a:solidFill>
                  <a:effectLst/>
                  <a:uLnTx/>
                  <a:uFillTx/>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dirty="0">
                  <a:sym typeface="+mn-lt"/>
                </a:rPr>
                <a:t>未来规划</a:t>
              </a:r>
              <a:endParaRPr lang="en-US" altLang="zh-CN" dirty="0">
                <a:sym typeface="+mn-lt"/>
              </a:endParaRPr>
            </a:p>
          </p:txBody>
        </p:sp>
      </p:grpSp>
      <p:cxnSp>
        <p:nvCxnSpPr>
          <p:cNvPr id="70" name="powerpoint template design by DAJU_PPT正版来源小红书大橘PPT微信DAJU_PPT请勿抄袭搬运！盗版必究！"/>
          <p:cNvCxnSpPr/>
          <p:nvPr/>
        </p:nvCxnSpPr>
        <p:spPr>
          <a:xfrm>
            <a:off x="8099103"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26" name="组合 225"/>
          <p:cNvGrpSpPr>
            <a:grpSpLocks noChangeAspect="1"/>
          </p:cNvGrpSpPr>
          <p:nvPr/>
        </p:nvGrpSpPr>
        <p:grpSpPr>
          <a:xfrm>
            <a:off x="730499" y="2074295"/>
            <a:ext cx="4787164" cy="4325203"/>
            <a:chOff x="539" y="697"/>
            <a:chExt cx="9381" cy="8033"/>
          </a:xfrm>
        </p:grpSpPr>
        <p:grpSp>
          <p:nvGrpSpPr>
            <p:cNvPr id="227" name="group 2"/>
            <p:cNvGrpSpPr/>
            <p:nvPr/>
          </p:nvGrpSpPr>
          <p:grpSpPr>
            <a:xfrm rot="21600000">
              <a:off x="5556" y="5018"/>
              <a:ext cx="4364" cy="832"/>
              <a:chOff x="-142061" y="-58714"/>
              <a:chExt cx="2771354" cy="528614"/>
            </a:xfrm>
          </p:grpSpPr>
          <p:sp>
            <p:nvSpPr>
              <p:cNvPr id="279" name="path 2"/>
              <p:cNvSpPr/>
              <p:nvPr/>
            </p:nvSpPr>
            <p:spPr>
              <a:xfrm>
                <a:off x="0" y="0"/>
                <a:ext cx="2629293" cy="469900"/>
              </a:xfrm>
              <a:custGeom>
                <a:avLst/>
                <a:gdLst/>
                <a:ahLst/>
                <a:cxnLst/>
                <a:rect l="0" t="0" r="0" b="0"/>
                <a:pathLst>
                  <a:path w="4140" h="740">
                    <a:moveTo>
                      <a:pt x="4130" y="370"/>
                    </a:moveTo>
                    <a:cubicBezTo>
                      <a:pt x="4130" y="568"/>
                      <a:pt x="3208" y="730"/>
                      <a:pt x="2070" y="730"/>
                    </a:cubicBezTo>
                    <a:cubicBezTo>
                      <a:pt x="932" y="730"/>
                      <a:pt x="10" y="568"/>
                      <a:pt x="10" y="370"/>
                    </a:cubicBezTo>
                    <a:cubicBezTo>
                      <a:pt x="10" y="171"/>
                      <a:pt x="932" y="10"/>
                      <a:pt x="2070" y="10"/>
                    </a:cubicBezTo>
                    <a:cubicBezTo>
                      <a:pt x="3208" y="10"/>
                      <a:pt x="4130" y="171"/>
                      <a:pt x="4130" y="370"/>
                    </a:cubicBezTo>
                  </a:path>
                </a:pathLst>
              </a:custGeom>
              <a:noFill/>
              <a:ln w="12700" cap="flat">
                <a:solidFill>
                  <a:srgbClr val="000000"/>
                </a:solidFill>
                <a:prstDash val="solid"/>
                <a:miter lim="10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280" name="textbox 4"/>
              <p:cNvSpPr/>
              <p:nvPr/>
            </p:nvSpPr>
            <p:spPr>
              <a:xfrm>
                <a:off x="-142061" y="-58714"/>
                <a:ext cx="2654935" cy="519430"/>
              </a:xfrm>
              <a:prstGeom prst="rect">
                <a:avLst/>
              </a:prstGeom>
              <a:noFill/>
              <a:ln w="0" cap="flat">
                <a:noFill/>
                <a:prstDash val="solid"/>
                <a:miter lim="0"/>
              </a:ln>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110000"/>
                  </a:lnSpc>
                </a:pPr>
                <a:endParaRPr sz="1000" dirty="0">
                  <a:latin typeface="Arial" panose="020B0604020202020204"/>
                  <a:ea typeface="Arial" panose="020B0604020202020204"/>
                  <a:cs typeface="Arial" panose="020B0604020202020204"/>
                </a:endParaRPr>
              </a:p>
              <a:p>
                <a:pPr marL="426720" algn="l" rtl="0" eaLnBrk="0">
                  <a:lnSpc>
                    <a:spcPct val="96000"/>
                  </a:lnSpc>
                  <a:spcBef>
                    <a:spcPts val="5"/>
                  </a:spcBef>
                </a:pPr>
                <a:r>
                  <a:rPr sz="1200" kern="0" spc="10" dirty="0">
                    <a:solidFill>
                      <a:srgbClr val="000000">
                        <a:alpha val="100000"/>
                      </a:srgbClr>
                    </a:solidFill>
                    <a:latin typeface="+mn-ea"/>
                    <a:cs typeface="黑体" panose="02010609060101010101" charset="-122"/>
                  </a:rPr>
                  <a:t>构建基因转录活性矩阵</a:t>
                </a:r>
                <a:endParaRPr sz="1200" dirty="0">
                  <a:latin typeface="+mn-ea"/>
                  <a:cs typeface="黑体" panose="02010609060101010101" charset="-122"/>
                </a:endParaRPr>
              </a:p>
            </p:txBody>
          </p:sp>
        </p:grpSp>
        <p:grpSp>
          <p:nvGrpSpPr>
            <p:cNvPr id="228" name="group 4"/>
            <p:cNvGrpSpPr/>
            <p:nvPr/>
          </p:nvGrpSpPr>
          <p:grpSpPr>
            <a:xfrm rot="21600000">
              <a:off x="2066" y="2119"/>
              <a:ext cx="2834" cy="851"/>
              <a:chOff x="-111760" y="-70486"/>
              <a:chExt cx="1800072" cy="540386"/>
            </a:xfrm>
          </p:grpSpPr>
          <p:sp>
            <p:nvSpPr>
              <p:cNvPr id="277" name="path 6"/>
              <p:cNvSpPr/>
              <p:nvPr/>
            </p:nvSpPr>
            <p:spPr>
              <a:xfrm>
                <a:off x="0" y="0"/>
                <a:ext cx="1688312" cy="469900"/>
              </a:xfrm>
              <a:custGeom>
                <a:avLst/>
                <a:gdLst/>
                <a:ahLst/>
                <a:cxnLst/>
                <a:rect l="0" t="0" r="0" b="0"/>
                <a:pathLst>
                  <a:path w="2658" h="740">
                    <a:moveTo>
                      <a:pt x="2648" y="370"/>
                    </a:moveTo>
                    <a:cubicBezTo>
                      <a:pt x="2648" y="568"/>
                      <a:pt x="2058" y="730"/>
                      <a:pt x="1329" y="730"/>
                    </a:cubicBezTo>
                    <a:cubicBezTo>
                      <a:pt x="600" y="730"/>
                      <a:pt x="10" y="568"/>
                      <a:pt x="10" y="370"/>
                    </a:cubicBezTo>
                    <a:cubicBezTo>
                      <a:pt x="10" y="171"/>
                      <a:pt x="600" y="10"/>
                      <a:pt x="1329" y="10"/>
                    </a:cubicBezTo>
                    <a:cubicBezTo>
                      <a:pt x="2058" y="10"/>
                      <a:pt x="2648" y="171"/>
                      <a:pt x="2648" y="370"/>
                    </a:cubicBezTo>
                  </a:path>
                </a:pathLst>
              </a:custGeom>
              <a:noFill/>
              <a:ln w="12700" cap="flat">
                <a:solidFill>
                  <a:srgbClr val="000000"/>
                </a:solidFill>
                <a:prstDash val="solid"/>
                <a:miter lim="10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278" name="textbox 8"/>
              <p:cNvSpPr/>
              <p:nvPr/>
            </p:nvSpPr>
            <p:spPr>
              <a:xfrm>
                <a:off x="-111760" y="-70486"/>
                <a:ext cx="1713863" cy="520065"/>
              </a:xfrm>
              <a:prstGeom prst="rect">
                <a:avLst/>
              </a:prstGeom>
              <a:noFill/>
              <a:ln w="0" cap="flat">
                <a:noFill/>
                <a:prstDash val="solid"/>
                <a:miter lim="0"/>
              </a:ln>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110000"/>
                  </a:lnSpc>
                </a:pPr>
                <a:endParaRPr sz="1000" dirty="0">
                  <a:latin typeface="Arial" panose="020B0604020202020204"/>
                  <a:ea typeface="Arial" panose="020B0604020202020204"/>
                  <a:cs typeface="Arial" panose="020B0604020202020204"/>
                </a:endParaRPr>
              </a:p>
              <a:p>
                <a:pPr algn="l" rtl="0" eaLnBrk="0">
                  <a:lnSpc>
                    <a:spcPct val="8000"/>
                  </a:lnSpc>
                </a:pPr>
                <a:endParaRPr sz="100" dirty="0">
                  <a:latin typeface="Arial" panose="020B0604020202020204"/>
                  <a:ea typeface="Arial" panose="020B0604020202020204"/>
                  <a:cs typeface="Arial" panose="020B0604020202020204"/>
                </a:endParaRPr>
              </a:p>
              <a:p>
                <a:pPr marL="321945" algn="l" rtl="0" eaLnBrk="0">
                  <a:lnSpc>
                    <a:spcPct val="96000"/>
                  </a:lnSpc>
                </a:pPr>
                <a:r>
                  <a:rPr sz="1200" kern="0" spc="0" dirty="0">
                    <a:solidFill>
                      <a:srgbClr val="000000">
                        <a:alpha val="100000"/>
                      </a:srgbClr>
                    </a:solidFill>
                    <a:latin typeface="+mn-ea"/>
                    <a:cs typeface="黑体" panose="02010609060101010101" charset="-122"/>
                  </a:rPr>
                  <a:t>质控、去批次</a:t>
                </a:r>
                <a:endParaRPr sz="1200" dirty="0">
                  <a:latin typeface="+mn-ea"/>
                  <a:cs typeface="黑体" panose="02010609060101010101" charset="-122"/>
                </a:endParaRPr>
              </a:p>
            </p:txBody>
          </p:sp>
        </p:grpSp>
        <p:grpSp>
          <p:nvGrpSpPr>
            <p:cNvPr id="229" name="group 6"/>
            <p:cNvGrpSpPr/>
            <p:nvPr/>
          </p:nvGrpSpPr>
          <p:grpSpPr>
            <a:xfrm rot="21600000">
              <a:off x="1736" y="7880"/>
              <a:ext cx="2824" cy="850"/>
              <a:chOff x="-104846" y="-69946"/>
              <a:chExt cx="1793158" cy="539846"/>
            </a:xfrm>
          </p:grpSpPr>
          <p:sp>
            <p:nvSpPr>
              <p:cNvPr id="275" name="path 10"/>
              <p:cNvSpPr/>
              <p:nvPr/>
            </p:nvSpPr>
            <p:spPr>
              <a:xfrm>
                <a:off x="0" y="0"/>
                <a:ext cx="1688312" cy="469900"/>
              </a:xfrm>
              <a:custGeom>
                <a:avLst/>
                <a:gdLst/>
                <a:ahLst/>
                <a:cxnLst/>
                <a:rect l="0" t="0" r="0" b="0"/>
                <a:pathLst>
                  <a:path w="2658" h="740">
                    <a:moveTo>
                      <a:pt x="2648" y="370"/>
                    </a:moveTo>
                    <a:cubicBezTo>
                      <a:pt x="2648" y="568"/>
                      <a:pt x="2058" y="730"/>
                      <a:pt x="1329" y="730"/>
                    </a:cubicBezTo>
                    <a:cubicBezTo>
                      <a:pt x="600" y="730"/>
                      <a:pt x="10" y="568"/>
                      <a:pt x="10" y="370"/>
                    </a:cubicBezTo>
                    <a:cubicBezTo>
                      <a:pt x="10" y="171"/>
                      <a:pt x="600" y="10"/>
                      <a:pt x="1329" y="10"/>
                    </a:cubicBezTo>
                    <a:cubicBezTo>
                      <a:pt x="2058" y="10"/>
                      <a:pt x="2648" y="171"/>
                      <a:pt x="2648" y="370"/>
                    </a:cubicBezTo>
                  </a:path>
                </a:pathLst>
              </a:custGeom>
              <a:noFill/>
              <a:ln w="12700" cap="flat">
                <a:solidFill>
                  <a:srgbClr val="000000"/>
                </a:solidFill>
                <a:prstDash val="solid"/>
                <a:miter lim="10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276" name="textbox 12"/>
              <p:cNvSpPr/>
              <p:nvPr/>
            </p:nvSpPr>
            <p:spPr>
              <a:xfrm>
                <a:off x="-104846" y="-69946"/>
                <a:ext cx="1713864" cy="520700"/>
              </a:xfrm>
              <a:prstGeom prst="rect">
                <a:avLst/>
              </a:prstGeom>
              <a:noFill/>
              <a:ln w="0" cap="flat">
                <a:noFill/>
                <a:prstDash val="solid"/>
                <a:miter lim="0"/>
              </a:ln>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111000"/>
                  </a:lnSpc>
                </a:pPr>
                <a:endParaRPr sz="1000" dirty="0">
                  <a:latin typeface="Arial" panose="020B0604020202020204"/>
                  <a:ea typeface="Arial" panose="020B0604020202020204"/>
                  <a:cs typeface="Arial" panose="020B0604020202020204"/>
                </a:endParaRPr>
              </a:p>
              <a:p>
                <a:pPr marL="325120" algn="l" rtl="0" eaLnBrk="0">
                  <a:lnSpc>
                    <a:spcPct val="96000"/>
                  </a:lnSpc>
                  <a:spcBef>
                    <a:spcPts val="5"/>
                  </a:spcBef>
                </a:pPr>
                <a:r>
                  <a:rPr sz="1200" kern="0" spc="0" dirty="0">
                    <a:solidFill>
                      <a:srgbClr val="000000">
                        <a:alpha val="100000"/>
                      </a:srgbClr>
                    </a:solidFill>
                    <a:latin typeface="+mn-ea"/>
                    <a:cs typeface="黑体" panose="02010609060101010101" charset="-122"/>
                  </a:rPr>
                  <a:t>随机森林模型</a:t>
                </a:r>
                <a:endParaRPr sz="1200" dirty="0">
                  <a:latin typeface="+mn-ea"/>
                  <a:cs typeface="黑体" panose="02010609060101010101" charset="-122"/>
                </a:endParaRPr>
              </a:p>
            </p:txBody>
          </p:sp>
        </p:grpSp>
        <p:grpSp>
          <p:nvGrpSpPr>
            <p:cNvPr id="230" name="group 8"/>
            <p:cNvGrpSpPr/>
            <p:nvPr/>
          </p:nvGrpSpPr>
          <p:grpSpPr>
            <a:xfrm rot="21600000">
              <a:off x="6385" y="2120"/>
              <a:ext cx="2794" cy="850"/>
              <a:chOff x="-86185" y="-69850"/>
              <a:chExt cx="1774497" cy="539750"/>
            </a:xfrm>
          </p:grpSpPr>
          <p:sp>
            <p:nvSpPr>
              <p:cNvPr id="273" name="path 14"/>
              <p:cNvSpPr/>
              <p:nvPr/>
            </p:nvSpPr>
            <p:spPr>
              <a:xfrm>
                <a:off x="0" y="0"/>
                <a:ext cx="1688312" cy="469900"/>
              </a:xfrm>
              <a:custGeom>
                <a:avLst/>
                <a:gdLst/>
                <a:ahLst/>
                <a:cxnLst/>
                <a:rect l="0" t="0" r="0" b="0"/>
                <a:pathLst>
                  <a:path w="2658" h="740">
                    <a:moveTo>
                      <a:pt x="2648" y="370"/>
                    </a:moveTo>
                    <a:cubicBezTo>
                      <a:pt x="2648" y="568"/>
                      <a:pt x="2058" y="730"/>
                      <a:pt x="1329" y="730"/>
                    </a:cubicBezTo>
                    <a:cubicBezTo>
                      <a:pt x="600" y="730"/>
                      <a:pt x="10" y="568"/>
                      <a:pt x="10" y="370"/>
                    </a:cubicBezTo>
                    <a:cubicBezTo>
                      <a:pt x="10" y="171"/>
                      <a:pt x="600" y="10"/>
                      <a:pt x="1329" y="10"/>
                    </a:cubicBezTo>
                    <a:cubicBezTo>
                      <a:pt x="2058" y="10"/>
                      <a:pt x="2648" y="171"/>
                      <a:pt x="2648" y="370"/>
                    </a:cubicBezTo>
                  </a:path>
                </a:pathLst>
              </a:custGeom>
              <a:noFill/>
              <a:ln w="12700" cap="flat">
                <a:solidFill>
                  <a:srgbClr val="000000"/>
                </a:solidFill>
                <a:prstDash val="solid"/>
                <a:miter lim="10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274" name="textbox 16"/>
              <p:cNvSpPr/>
              <p:nvPr/>
            </p:nvSpPr>
            <p:spPr>
              <a:xfrm>
                <a:off x="-86185" y="-69850"/>
                <a:ext cx="1713864" cy="520065"/>
              </a:xfrm>
              <a:prstGeom prst="rect">
                <a:avLst/>
              </a:prstGeom>
              <a:noFill/>
              <a:ln w="0" cap="flat">
                <a:noFill/>
                <a:prstDash val="solid"/>
                <a:miter lim="0"/>
              </a:ln>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110000"/>
                  </a:lnSpc>
                </a:pPr>
                <a:endParaRPr sz="1000" dirty="0">
                  <a:latin typeface="Arial" panose="020B0604020202020204"/>
                  <a:ea typeface="Arial" panose="020B0604020202020204"/>
                  <a:cs typeface="Arial" panose="020B0604020202020204"/>
                </a:endParaRPr>
              </a:p>
              <a:p>
                <a:pPr algn="l" rtl="0" eaLnBrk="0">
                  <a:lnSpc>
                    <a:spcPct val="8000"/>
                  </a:lnSpc>
                </a:pPr>
                <a:endParaRPr sz="100" dirty="0">
                  <a:latin typeface="Arial" panose="020B0604020202020204"/>
                  <a:ea typeface="Arial" panose="020B0604020202020204"/>
                  <a:cs typeface="Arial" panose="020B0604020202020204"/>
                </a:endParaRPr>
              </a:p>
              <a:p>
                <a:pPr marL="321945" algn="l" rtl="0" eaLnBrk="0">
                  <a:lnSpc>
                    <a:spcPct val="96000"/>
                  </a:lnSpc>
                </a:pPr>
                <a:r>
                  <a:rPr sz="1200" kern="0" spc="0" dirty="0">
                    <a:solidFill>
                      <a:srgbClr val="000000">
                        <a:alpha val="100000"/>
                      </a:srgbClr>
                    </a:solidFill>
                    <a:latin typeface="+mn-ea"/>
                    <a:cs typeface="黑体" panose="02010609060101010101" charset="-122"/>
                  </a:rPr>
                  <a:t>质控、去批次</a:t>
                </a:r>
                <a:endParaRPr sz="1200" dirty="0">
                  <a:latin typeface="+mn-ea"/>
                  <a:cs typeface="黑体" panose="02010609060101010101" charset="-122"/>
                </a:endParaRPr>
              </a:p>
            </p:txBody>
          </p:sp>
        </p:grpSp>
        <p:grpSp>
          <p:nvGrpSpPr>
            <p:cNvPr id="231" name="group 10"/>
            <p:cNvGrpSpPr/>
            <p:nvPr/>
          </p:nvGrpSpPr>
          <p:grpSpPr>
            <a:xfrm rot="21600000">
              <a:off x="539" y="3579"/>
              <a:ext cx="2851" cy="831"/>
              <a:chOff x="-159549" y="-57603"/>
              <a:chExt cx="1810701" cy="527503"/>
            </a:xfrm>
          </p:grpSpPr>
          <p:sp>
            <p:nvSpPr>
              <p:cNvPr id="271" name="path 18"/>
              <p:cNvSpPr/>
              <p:nvPr/>
            </p:nvSpPr>
            <p:spPr>
              <a:xfrm>
                <a:off x="0" y="0"/>
                <a:ext cx="1651152" cy="469900"/>
              </a:xfrm>
              <a:custGeom>
                <a:avLst/>
                <a:gdLst/>
                <a:ahLst/>
                <a:cxnLst/>
                <a:rect l="0" t="0" r="0" b="0"/>
                <a:pathLst>
                  <a:path w="2600" h="740">
                    <a:moveTo>
                      <a:pt x="2590" y="370"/>
                    </a:moveTo>
                    <a:cubicBezTo>
                      <a:pt x="2590" y="568"/>
                      <a:pt x="2012" y="730"/>
                      <a:pt x="1300" y="730"/>
                    </a:cubicBezTo>
                    <a:cubicBezTo>
                      <a:pt x="587" y="730"/>
                      <a:pt x="10" y="568"/>
                      <a:pt x="10" y="370"/>
                    </a:cubicBezTo>
                    <a:cubicBezTo>
                      <a:pt x="10" y="171"/>
                      <a:pt x="587" y="10"/>
                      <a:pt x="1300" y="10"/>
                    </a:cubicBezTo>
                    <a:cubicBezTo>
                      <a:pt x="2012" y="10"/>
                      <a:pt x="2590" y="171"/>
                      <a:pt x="2590" y="370"/>
                    </a:cubicBezTo>
                  </a:path>
                </a:pathLst>
              </a:custGeom>
              <a:noFill/>
              <a:ln w="12700" cap="flat">
                <a:solidFill>
                  <a:srgbClr val="000000"/>
                </a:solidFill>
                <a:prstDash val="solid"/>
                <a:miter lim="10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272" name="textbox 20"/>
              <p:cNvSpPr/>
              <p:nvPr/>
            </p:nvSpPr>
            <p:spPr>
              <a:xfrm>
                <a:off x="-159549" y="-57603"/>
                <a:ext cx="1677035" cy="520065"/>
              </a:xfrm>
              <a:prstGeom prst="rect">
                <a:avLst/>
              </a:prstGeom>
              <a:noFill/>
              <a:ln w="0" cap="flat">
                <a:noFill/>
                <a:prstDash val="solid"/>
                <a:miter lim="0"/>
              </a:ln>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110000"/>
                  </a:lnSpc>
                </a:pPr>
                <a:endParaRPr sz="1000" dirty="0">
                  <a:latin typeface="Arial" panose="020B0604020202020204"/>
                  <a:ea typeface="Arial" panose="020B0604020202020204"/>
                  <a:cs typeface="Arial" panose="020B0604020202020204"/>
                </a:endParaRPr>
              </a:p>
              <a:p>
                <a:pPr algn="l" rtl="0" eaLnBrk="0">
                  <a:lnSpc>
                    <a:spcPct val="8000"/>
                  </a:lnSpc>
                </a:pPr>
                <a:endParaRPr sz="100" dirty="0">
                  <a:latin typeface="Arial" panose="020B0604020202020204"/>
                  <a:ea typeface="Arial" panose="020B0604020202020204"/>
                  <a:cs typeface="Arial" panose="020B0604020202020204"/>
                </a:endParaRPr>
              </a:p>
              <a:p>
                <a:pPr marL="323215" algn="l" rtl="0" eaLnBrk="0">
                  <a:lnSpc>
                    <a:spcPct val="96000"/>
                  </a:lnSpc>
                </a:pPr>
                <a:r>
                  <a:rPr sz="1200" kern="0" spc="-30" dirty="0">
                    <a:solidFill>
                      <a:srgbClr val="000000">
                        <a:alpha val="100000"/>
                      </a:srgbClr>
                    </a:solidFill>
                    <a:latin typeface="+mn-ea"/>
                    <a:cs typeface="黑体" panose="02010609060101010101" charset="-122"/>
                  </a:rPr>
                  <a:t>与</a:t>
                </a:r>
                <a:r>
                  <a:rPr sz="1200" kern="0" spc="-30" dirty="0">
                    <a:solidFill>
                      <a:srgbClr val="000000">
                        <a:alpha val="100000"/>
                      </a:srgbClr>
                    </a:solidFill>
                    <a:latin typeface="Cambria" panose="02040503050406030204" pitchFamily="18" charset="0"/>
                    <a:ea typeface="Cambria" panose="02040503050406030204" pitchFamily="18" charset="0"/>
                    <a:cs typeface="黑体" panose="02010609060101010101" charset="-122"/>
                  </a:rPr>
                  <a:t>GRCh38</a:t>
                </a:r>
                <a:r>
                  <a:rPr sz="1200" kern="0" spc="-30" dirty="0">
                    <a:solidFill>
                      <a:srgbClr val="000000">
                        <a:alpha val="100000"/>
                      </a:srgbClr>
                    </a:solidFill>
                    <a:latin typeface="+mn-ea"/>
                    <a:cs typeface="黑体" panose="02010609060101010101" charset="-122"/>
                  </a:rPr>
                  <a:t>对比</a:t>
                </a:r>
                <a:endParaRPr sz="1200" dirty="0">
                  <a:latin typeface="+mn-ea"/>
                  <a:cs typeface="黑体" panose="02010609060101010101" charset="-122"/>
                </a:endParaRPr>
              </a:p>
            </p:txBody>
          </p:sp>
        </p:grpSp>
        <p:grpSp>
          <p:nvGrpSpPr>
            <p:cNvPr id="232" name="group 12"/>
            <p:cNvGrpSpPr/>
            <p:nvPr/>
          </p:nvGrpSpPr>
          <p:grpSpPr>
            <a:xfrm rot="21600000">
              <a:off x="3375" y="5018"/>
              <a:ext cx="2074" cy="832"/>
              <a:chOff x="-99216" y="-58368"/>
              <a:chExt cx="1317031" cy="528268"/>
            </a:xfrm>
          </p:grpSpPr>
          <p:sp>
            <p:nvSpPr>
              <p:cNvPr id="269" name="path 22"/>
              <p:cNvSpPr/>
              <p:nvPr/>
            </p:nvSpPr>
            <p:spPr>
              <a:xfrm>
                <a:off x="0" y="0"/>
                <a:ext cx="1217815" cy="469900"/>
              </a:xfrm>
              <a:custGeom>
                <a:avLst/>
                <a:gdLst/>
                <a:ahLst/>
                <a:cxnLst/>
                <a:rect l="0" t="0" r="0" b="0"/>
                <a:pathLst>
                  <a:path w="1917" h="740">
                    <a:moveTo>
                      <a:pt x="1907" y="370"/>
                    </a:moveTo>
                    <a:cubicBezTo>
                      <a:pt x="1907" y="568"/>
                      <a:pt x="1482" y="730"/>
                      <a:pt x="958" y="730"/>
                    </a:cubicBezTo>
                    <a:cubicBezTo>
                      <a:pt x="434" y="730"/>
                      <a:pt x="10" y="568"/>
                      <a:pt x="10" y="370"/>
                    </a:cubicBezTo>
                    <a:cubicBezTo>
                      <a:pt x="10" y="171"/>
                      <a:pt x="434" y="10"/>
                      <a:pt x="958" y="10"/>
                    </a:cubicBezTo>
                    <a:cubicBezTo>
                      <a:pt x="1482" y="10"/>
                      <a:pt x="1907" y="171"/>
                      <a:pt x="1907" y="370"/>
                    </a:cubicBezTo>
                  </a:path>
                </a:pathLst>
              </a:custGeom>
              <a:noFill/>
              <a:ln w="12700" cap="flat">
                <a:solidFill>
                  <a:srgbClr val="000000"/>
                </a:solidFill>
                <a:prstDash val="solid"/>
                <a:miter lim="10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270" name="textbox 24"/>
              <p:cNvSpPr/>
              <p:nvPr/>
            </p:nvSpPr>
            <p:spPr>
              <a:xfrm>
                <a:off x="-99216" y="-58368"/>
                <a:ext cx="1243330" cy="518794"/>
              </a:xfrm>
              <a:prstGeom prst="rect">
                <a:avLst/>
              </a:prstGeom>
              <a:noFill/>
              <a:ln w="0" cap="flat">
                <a:noFill/>
                <a:prstDash val="solid"/>
                <a:miter lim="0"/>
              </a:ln>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111000"/>
                  </a:lnSpc>
                </a:pPr>
                <a:endParaRPr sz="1000" dirty="0">
                  <a:latin typeface="Arial" panose="020B0604020202020204"/>
                  <a:ea typeface="Arial" panose="020B0604020202020204"/>
                  <a:cs typeface="Arial" panose="020B0604020202020204"/>
                </a:endParaRPr>
              </a:p>
              <a:p>
                <a:pPr marL="268605" algn="l" rtl="0" eaLnBrk="0">
                  <a:lnSpc>
                    <a:spcPct val="95000"/>
                  </a:lnSpc>
                  <a:spcBef>
                    <a:spcPts val="5"/>
                  </a:spcBef>
                </a:pPr>
                <a:r>
                  <a:rPr sz="1200" kern="0" spc="-10" dirty="0">
                    <a:solidFill>
                      <a:srgbClr val="000000">
                        <a:alpha val="100000"/>
                      </a:srgbClr>
                    </a:solidFill>
                    <a:latin typeface="+mn-ea"/>
                    <a:cs typeface="黑体" panose="02010609060101010101" charset="-122"/>
                  </a:rPr>
                  <a:t>细胞分群</a:t>
                </a:r>
                <a:endParaRPr sz="1200" dirty="0">
                  <a:latin typeface="+mn-ea"/>
                  <a:cs typeface="黑体" panose="02010609060101010101" charset="-122"/>
                </a:endParaRPr>
              </a:p>
            </p:txBody>
          </p:sp>
        </p:grpSp>
        <p:grpSp>
          <p:nvGrpSpPr>
            <p:cNvPr id="233" name="group 14"/>
            <p:cNvGrpSpPr/>
            <p:nvPr/>
          </p:nvGrpSpPr>
          <p:grpSpPr>
            <a:xfrm rot="21600000">
              <a:off x="3415" y="6406"/>
              <a:ext cx="2034" cy="884"/>
              <a:chOff x="-73573" y="-91323"/>
              <a:chExt cx="1291388" cy="561223"/>
            </a:xfrm>
          </p:grpSpPr>
          <p:sp>
            <p:nvSpPr>
              <p:cNvPr id="267" name="path 26"/>
              <p:cNvSpPr/>
              <p:nvPr/>
            </p:nvSpPr>
            <p:spPr>
              <a:xfrm>
                <a:off x="0" y="0"/>
                <a:ext cx="1217815" cy="469900"/>
              </a:xfrm>
              <a:custGeom>
                <a:avLst/>
                <a:gdLst/>
                <a:ahLst/>
                <a:cxnLst/>
                <a:rect l="0" t="0" r="0" b="0"/>
                <a:pathLst>
                  <a:path w="1917" h="740">
                    <a:moveTo>
                      <a:pt x="1907" y="370"/>
                    </a:moveTo>
                    <a:cubicBezTo>
                      <a:pt x="1907" y="568"/>
                      <a:pt x="1482" y="730"/>
                      <a:pt x="958" y="730"/>
                    </a:cubicBezTo>
                    <a:cubicBezTo>
                      <a:pt x="434" y="730"/>
                      <a:pt x="10" y="568"/>
                      <a:pt x="10" y="370"/>
                    </a:cubicBezTo>
                    <a:cubicBezTo>
                      <a:pt x="10" y="171"/>
                      <a:pt x="434" y="10"/>
                      <a:pt x="958" y="10"/>
                    </a:cubicBezTo>
                    <a:cubicBezTo>
                      <a:pt x="1482" y="10"/>
                      <a:pt x="1907" y="171"/>
                      <a:pt x="1907" y="370"/>
                    </a:cubicBezTo>
                  </a:path>
                </a:pathLst>
              </a:custGeom>
              <a:noFill/>
              <a:ln w="12700" cap="flat">
                <a:solidFill>
                  <a:srgbClr val="000000"/>
                </a:solidFill>
                <a:prstDash val="solid"/>
                <a:miter lim="10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268" name="textbox 28"/>
              <p:cNvSpPr/>
              <p:nvPr/>
            </p:nvSpPr>
            <p:spPr>
              <a:xfrm>
                <a:off x="-73573" y="-91323"/>
                <a:ext cx="1243330" cy="520065"/>
              </a:xfrm>
              <a:prstGeom prst="rect">
                <a:avLst/>
              </a:prstGeom>
              <a:noFill/>
              <a:ln w="0" cap="flat">
                <a:noFill/>
                <a:prstDash val="solid"/>
                <a:miter lim="0"/>
              </a:ln>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107000"/>
                  </a:lnSpc>
                </a:pPr>
                <a:endParaRPr sz="300" dirty="0">
                  <a:latin typeface="Arial" panose="020B0604020202020204"/>
                  <a:ea typeface="Arial" panose="020B0604020202020204"/>
                  <a:cs typeface="Arial" panose="020B0604020202020204"/>
                </a:endParaRPr>
              </a:p>
              <a:p>
                <a:pPr marL="1033145" algn="l" rtl="0" eaLnBrk="0">
                  <a:lnSpc>
                    <a:spcPct val="67000"/>
                  </a:lnSpc>
                  <a:spcBef>
                    <a:spcPts val="0"/>
                  </a:spcBef>
                </a:pPr>
                <a:r>
                  <a:rPr sz="200" kern="0" spc="420" dirty="0">
                    <a:solidFill>
                      <a:srgbClr val="000000">
                        <a:alpha val="100000"/>
                      </a:srgbClr>
                    </a:solidFill>
                    <a:latin typeface="Arial" panose="020B0604020202020204"/>
                    <a:ea typeface="Arial" panose="020B0604020202020204"/>
                    <a:cs typeface="Arial" panose="020B0604020202020204"/>
                  </a:rPr>
                  <a:t>wi</a:t>
                </a:r>
                <a:endParaRPr sz="200" dirty="0">
                  <a:latin typeface="Arial" panose="020B0604020202020204"/>
                  <a:ea typeface="Arial" panose="020B0604020202020204"/>
                  <a:cs typeface="Arial" panose="020B0604020202020204"/>
                </a:endParaRPr>
              </a:p>
              <a:p>
                <a:pPr algn="l" rtl="0" eaLnBrk="0">
                  <a:lnSpc>
                    <a:spcPct val="108000"/>
                  </a:lnSpc>
                </a:pPr>
                <a:endParaRPr sz="600" dirty="0">
                  <a:latin typeface="Arial" panose="020B0604020202020204"/>
                  <a:ea typeface="Arial" panose="020B0604020202020204"/>
                  <a:cs typeface="Arial" panose="020B0604020202020204"/>
                </a:endParaRPr>
              </a:p>
              <a:p>
                <a:pPr marL="266700" algn="l" rtl="0" eaLnBrk="0">
                  <a:lnSpc>
                    <a:spcPct val="96000"/>
                  </a:lnSpc>
                  <a:spcBef>
                    <a:spcPts val="5"/>
                  </a:spcBef>
                </a:pPr>
                <a:r>
                  <a:rPr sz="1200" kern="0" spc="0" dirty="0">
                    <a:solidFill>
                      <a:srgbClr val="000000">
                        <a:alpha val="100000"/>
                      </a:srgbClr>
                    </a:solidFill>
                    <a:latin typeface="+mn-ea"/>
                    <a:cs typeface="黑体" panose="02010609060101010101" charset="-122"/>
                  </a:rPr>
                  <a:t>合并数据</a:t>
                </a:r>
                <a:endParaRPr sz="1200" dirty="0">
                  <a:latin typeface="+mn-ea"/>
                  <a:cs typeface="黑体" panose="02010609060101010101" charset="-122"/>
                </a:endParaRPr>
              </a:p>
            </p:txBody>
          </p:sp>
        </p:grpSp>
        <p:pic>
          <p:nvPicPr>
            <p:cNvPr id="234" name="picture 30"/>
            <p:cNvPicPr>
              <a:picLocks noChangeAspect="1"/>
            </p:cNvPicPr>
            <p:nvPr/>
          </p:nvPicPr>
          <p:blipFill>
            <a:blip r:embed="rId1"/>
            <a:stretch>
              <a:fillRect/>
            </a:stretch>
          </p:blipFill>
          <p:spPr>
            <a:xfrm rot="21600000">
              <a:off x="5129" y="5811"/>
              <a:ext cx="1960" cy="828"/>
            </a:xfrm>
            <a:prstGeom prst="rect">
              <a:avLst/>
            </a:prstGeom>
          </p:spPr>
        </p:pic>
        <p:grpSp>
          <p:nvGrpSpPr>
            <p:cNvPr id="235" name="group 16"/>
            <p:cNvGrpSpPr/>
            <p:nvPr/>
          </p:nvGrpSpPr>
          <p:grpSpPr>
            <a:xfrm rot="21600000">
              <a:off x="6655" y="697"/>
              <a:ext cx="2291" cy="833"/>
              <a:chOff x="-63818" y="-59150"/>
              <a:chExt cx="1454963" cy="529050"/>
            </a:xfrm>
          </p:grpSpPr>
          <p:sp>
            <p:nvSpPr>
              <p:cNvPr id="265" name="path 32"/>
              <p:cNvSpPr/>
              <p:nvPr/>
            </p:nvSpPr>
            <p:spPr>
              <a:xfrm>
                <a:off x="0" y="0"/>
                <a:ext cx="1391145" cy="469900"/>
              </a:xfrm>
              <a:custGeom>
                <a:avLst/>
                <a:gdLst/>
                <a:ahLst/>
                <a:cxnLst/>
                <a:rect l="0" t="0" r="0" b="0"/>
                <a:pathLst>
                  <a:path w="2190" h="740">
                    <a:moveTo>
                      <a:pt x="2180" y="370"/>
                    </a:moveTo>
                    <a:cubicBezTo>
                      <a:pt x="2180" y="568"/>
                      <a:pt x="1694" y="730"/>
                      <a:pt x="1095" y="730"/>
                    </a:cubicBezTo>
                    <a:cubicBezTo>
                      <a:pt x="495" y="730"/>
                      <a:pt x="10" y="568"/>
                      <a:pt x="10" y="370"/>
                    </a:cubicBezTo>
                    <a:cubicBezTo>
                      <a:pt x="10" y="171"/>
                      <a:pt x="495" y="10"/>
                      <a:pt x="1095" y="10"/>
                    </a:cubicBezTo>
                    <a:cubicBezTo>
                      <a:pt x="1694" y="10"/>
                      <a:pt x="2180" y="171"/>
                      <a:pt x="2180" y="370"/>
                    </a:cubicBezTo>
                  </a:path>
                </a:pathLst>
              </a:custGeom>
              <a:noFill/>
              <a:ln w="12700" cap="flat">
                <a:solidFill>
                  <a:srgbClr val="000000"/>
                </a:solidFill>
                <a:prstDash val="solid"/>
                <a:miter lim="10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266" name="textbox 34"/>
              <p:cNvSpPr/>
              <p:nvPr/>
            </p:nvSpPr>
            <p:spPr>
              <a:xfrm>
                <a:off x="-63818" y="-59150"/>
                <a:ext cx="1416685" cy="516255"/>
              </a:xfrm>
              <a:prstGeom prst="rect">
                <a:avLst/>
              </a:prstGeom>
              <a:noFill/>
              <a:ln w="0" cap="flat">
                <a:noFill/>
                <a:prstDash val="solid"/>
                <a:miter lim="0"/>
              </a:ln>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129000"/>
                  </a:lnSpc>
                </a:pPr>
                <a:endParaRPr sz="1000" dirty="0">
                  <a:latin typeface="Arial" panose="020B0604020202020204"/>
                  <a:ea typeface="Arial" panose="020B0604020202020204"/>
                  <a:cs typeface="Arial" panose="020B0604020202020204"/>
                </a:endParaRPr>
              </a:p>
              <a:p>
                <a:pPr marL="290830" algn="l" rtl="0" eaLnBrk="0">
                  <a:lnSpc>
                    <a:spcPct val="78000"/>
                  </a:lnSpc>
                  <a:spcBef>
                    <a:spcPts val="5"/>
                  </a:spcBef>
                </a:pPr>
                <a:r>
                  <a:rPr sz="1200" kern="0" spc="-30" dirty="0">
                    <a:solidFill>
                      <a:srgbClr val="000000">
                        <a:alpha val="100000"/>
                      </a:srgbClr>
                    </a:solidFill>
                    <a:latin typeface="Cambria" panose="02040503050406030204" pitchFamily="18" charset="0"/>
                    <a:ea typeface="Cambria" panose="02040503050406030204" pitchFamily="18" charset="0"/>
                    <a:cs typeface="黑体" panose="02010609060101010101" charset="-122"/>
                  </a:rPr>
                  <a:t>scATAC-seq</a:t>
                </a:r>
                <a:endParaRPr sz="1200" dirty="0">
                  <a:latin typeface="Cambria" panose="02040503050406030204" pitchFamily="18" charset="0"/>
                  <a:ea typeface="Cambria" panose="02040503050406030204" pitchFamily="18" charset="0"/>
                  <a:cs typeface="黑体" panose="02010609060101010101" charset="-122"/>
                </a:endParaRPr>
              </a:p>
            </p:txBody>
          </p:sp>
        </p:grpSp>
        <p:grpSp>
          <p:nvGrpSpPr>
            <p:cNvPr id="236" name="group 18"/>
            <p:cNvGrpSpPr/>
            <p:nvPr/>
          </p:nvGrpSpPr>
          <p:grpSpPr>
            <a:xfrm rot="21600000">
              <a:off x="2451" y="717"/>
              <a:ext cx="2127" cy="813"/>
              <a:chOff x="-70783" y="-46354"/>
              <a:chExt cx="1350511" cy="516255"/>
            </a:xfrm>
          </p:grpSpPr>
          <p:sp>
            <p:nvSpPr>
              <p:cNvPr id="263" name="path 36"/>
              <p:cNvSpPr/>
              <p:nvPr/>
            </p:nvSpPr>
            <p:spPr>
              <a:xfrm>
                <a:off x="0" y="0"/>
                <a:ext cx="1279728" cy="469900"/>
              </a:xfrm>
              <a:custGeom>
                <a:avLst/>
                <a:gdLst/>
                <a:ahLst/>
                <a:cxnLst/>
                <a:rect l="0" t="0" r="0" b="0"/>
                <a:pathLst>
                  <a:path w="2015" h="740">
                    <a:moveTo>
                      <a:pt x="2005" y="370"/>
                    </a:moveTo>
                    <a:cubicBezTo>
                      <a:pt x="2005" y="568"/>
                      <a:pt x="1558" y="730"/>
                      <a:pt x="1007" y="730"/>
                    </a:cubicBezTo>
                    <a:cubicBezTo>
                      <a:pt x="456" y="730"/>
                      <a:pt x="10" y="568"/>
                      <a:pt x="10" y="370"/>
                    </a:cubicBezTo>
                    <a:cubicBezTo>
                      <a:pt x="10" y="171"/>
                      <a:pt x="456" y="10"/>
                      <a:pt x="1007" y="10"/>
                    </a:cubicBezTo>
                    <a:cubicBezTo>
                      <a:pt x="1558" y="10"/>
                      <a:pt x="2005" y="171"/>
                      <a:pt x="2005" y="370"/>
                    </a:cubicBezTo>
                  </a:path>
                </a:pathLst>
              </a:custGeom>
              <a:noFill/>
              <a:ln w="12700" cap="flat">
                <a:solidFill>
                  <a:srgbClr val="000000"/>
                </a:solidFill>
                <a:prstDash val="solid"/>
                <a:miter lim="10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264" name="textbox 38"/>
              <p:cNvSpPr/>
              <p:nvPr/>
            </p:nvSpPr>
            <p:spPr>
              <a:xfrm>
                <a:off x="-70783" y="-46354"/>
                <a:ext cx="1305560" cy="516255"/>
              </a:xfrm>
              <a:prstGeom prst="rect">
                <a:avLst/>
              </a:prstGeom>
              <a:noFill/>
              <a:ln w="0" cap="flat">
                <a:noFill/>
                <a:prstDash val="solid"/>
                <a:miter lim="0"/>
              </a:ln>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129000"/>
                  </a:lnSpc>
                </a:pPr>
                <a:endParaRPr sz="1000" dirty="0">
                  <a:latin typeface="Arial" panose="020B0604020202020204"/>
                  <a:ea typeface="Arial" panose="020B0604020202020204"/>
                  <a:cs typeface="Arial" panose="020B0604020202020204"/>
                </a:endParaRPr>
              </a:p>
              <a:p>
                <a:pPr marL="277495" algn="l" rtl="0" eaLnBrk="0">
                  <a:lnSpc>
                    <a:spcPct val="78000"/>
                  </a:lnSpc>
                  <a:spcBef>
                    <a:spcPts val="5"/>
                  </a:spcBef>
                </a:pPr>
                <a:r>
                  <a:rPr sz="1200" kern="0" spc="-40" dirty="0">
                    <a:solidFill>
                      <a:srgbClr val="000000">
                        <a:alpha val="100000"/>
                      </a:srgbClr>
                    </a:solidFill>
                    <a:latin typeface="Cambria" panose="02040503050406030204" pitchFamily="18" charset="0"/>
                    <a:ea typeface="Cambria" panose="02040503050406030204" pitchFamily="18" charset="0"/>
                    <a:cs typeface="黑体" panose="02010609060101010101" charset="-122"/>
                  </a:rPr>
                  <a:t>scRNA-seq</a:t>
                </a:r>
                <a:endParaRPr sz="1200" dirty="0">
                  <a:latin typeface="Cambria" panose="02040503050406030204" pitchFamily="18" charset="0"/>
                  <a:ea typeface="Cambria" panose="02040503050406030204" pitchFamily="18" charset="0"/>
                  <a:cs typeface="黑体" panose="02010609060101010101" charset="-122"/>
                </a:endParaRPr>
              </a:p>
            </p:txBody>
          </p:sp>
        </p:grpSp>
        <p:grpSp>
          <p:nvGrpSpPr>
            <p:cNvPr id="237" name="group 20"/>
            <p:cNvGrpSpPr/>
            <p:nvPr/>
          </p:nvGrpSpPr>
          <p:grpSpPr>
            <a:xfrm rot="21600000">
              <a:off x="3622" y="3579"/>
              <a:ext cx="2027" cy="831"/>
              <a:chOff x="-69410" y="-57785"/>
              <a:chExt cx="1287225" cy="527685"/>
            </a:xfrm>
          </p:grpSpPr>
          <p:sp>
            <p:nvSpPr>
              <p:cNvPr id="261" name="path 40"/>
              <p:cNvSpPr/>
              <p:nvPr/>
            </p:nvSpPr>
            <p:spPr>
              <a:xfrm>
                <a:off x="0" y="0"/>
                <a:ext cx="1217815" cy="469900"/>
              </a:xfrm>
              <a:custGeom>
                <a:avLst/>
                <a:gdLst/>
                <a:ahLst/>
                <a:cxnLst/>
                <a:rect l="0" t="0" r="0" b="0"/>
                <a:pathLst>
                  <a:path w="1917" h="740">
                    <a:moveTo>
                      <a:pt x="1907" y="370"/>
                    </a:moveTo>
                    <a:cubicBezTo>
                      <a:pt x="1907" y="568"/>
                      <a:pt x="1482" y="730"/>
                      <a:pt x="958" y="730"/>
                    </a:cubicBezTo>
                    <a:cubicBezTo>
                      <a:pt x="434" y="730"/>
                      <a:pt x="10" y="568"/>
                      <a:pt x="10" y="370"/>
                    </a:cubicBezTo>
                    <a:cubicBezTo>
                      <a:pt x="10" y="171"/>
                      <a:pt x="434" y="10"/>
                      <a:pt x="958" y="10"/>
                    </a:cubicBezTo>
                    <a:cubicBezTo>
                      <a:pt x="1482" y="10"/>
                      <a:pt x="1907" y="171"/>
                      <a:pt x="1907" y="370"/>
                    </a:cubicBezTo>
                  </a:path>
                </a:pathLst>
              </a:custGeom>
              <a:noFill/>
              <a:ln w="12700" cap="flat">
                <a:solidFill>
                  <a:srgbClr val="000000"/>
                </a:solidFill>
                <a:prstDash val="solid"/>
                <a:miter lim="10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262" name="textbox 42"/>
              <p:cNvSpPr/>
              <p:nvPr/>
            </p:nvSpPr>
            <p:spPr>
              <a:xfrm>
                <a:off x="-69410" y="-57785"/>
                <a:ext cx="1243330" cy="518794"/>
              </a:xfrm>
              <a:prstGeom prst="rect">
                <a:avLst/>
              </a:prstGeom>
              <a:noFill/>
              <a:ln w="0" cap="flat">
                <a:noFill/>
                <a:prstDash val="solid"/>
                <a:miter lim="0"/>
              </a:ln>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111000"/>
                  </a:lnSpc>
                </a:pPr>
                <a:endParaRPr sz="1000" dirty="0">
                  <a:latin typeface="Arial" panose="020B0604020202020204"/>
                  <a:ea typeface="Arial" panose="020B0604020202020204"/>
                  <a:cs typeface="Arial" panose="020B0604020202020204"/>
                </a:endParaRPr>
              </a:p>
              <a:p>
                <a:pPr marL="273050" algn="l" rtl="0" eaLnBrk="0">
                  <a:lnSpc>
                    <a:spcPct val="95000"/>
                  </a:lnSpc>
                  <a:spcBef>
                    <a:spcPts val="5"/>
                  </a:spcBef>
                </a:pPr>
                <a:r>
                  <a:rPr sz="1200" kern="0" spc="-20" dirty="0">
                    <a:solidFill>
                      <a:srgbClr val="000000">
                        <a:alpha val="100000"/>
                      </a:srgbClr>
                    </a:solidFill>
                    <a:latin typeface="+mn-ea"/>
                    <a:cs typeface="黑体" panose="02010609060101010101" charset="-122"/>
                  </a:rPr>
                  <a:t>降维聚类</a:t>
                </a:r>
                <a:endParaRPr sz="1200" dirty="0">
                  <a:latin typeface="+mn-ea"/>
                  <a:cs typeface="黑体" panose="02010609060101010101" charset="-122"/>
                </a:endParaRPr>
              </a:p>
            </p:txBody>
          </p:sp>
        </p:grpSp>
        <p:grpSp>
          <p:nvGrpSpPr>
            <p:cNvPr id="238" name="group 22"/>
            <p:cNvGrpSpPr/>
            <p:nvPr/>
          </p:nvGrpSpPr>
          <p:grpSpPr>
            <a:xfrm rot="21600000">
              <a:off x="6822" y="3577"/>
              <a:ext cx="1987" cy="833"/>
              <a:chOff x="-43892" y="-59190"/>
              <a:chExt cx="1261707" cy="529090"/>
            </a:xfrm>
          </p:grpSpPr>
          <p:sp>
            <p:nvSpPr>
              <p:cNvPr id="259" name="path 44"/>
              <p:cNvSpPr/>
              <p:nvPr/>
            </p:nvSpPr>
            <p:spPr>
              <a:xfrm>
                <a:off x="0" y="0"/>
                <a:ext cx="1217815" cy="469900"/>
              </a:xfrm>
              <a:custGeom>
                <a:avLst/>
                <a:gdLst/>
                <a:ahLst/>
                <a:cxnLst/>
                <a:rect l="0" t="0" r="0" b="0"/>
                <a:pathLst>
                  <a:path w="1917" h="740">
                    <a:moveTo>
                      <a:pt x="1907" y="370"/>
                    </a:moveTo>
                    <a:cubicBezTo>
                      <a:pt x="1907" y="568"/>
                      <a:pt x="1482" y="730"/>
                      <a:pt x="958" y="730"/>
                    </a:cubicBezTo>
                    <a:cubicBezTo>
                      <a:pt x="434" y="730"/>
                      <a:pt x="10" y="568"/>
                      <a:pt x="10" y="370"/>
                    </a:cubicBezTo>
                    <a:cubicBezTo>
                      <a:pt x="10" y="171"/>
                      <a:pt x="434" y="10"/>
                      <a:pt x="958" y="10"/>
                    </a:cubicBezTo>
                    <a:cubicBezTo>
                      <a:pt x="1482" y="10"/>
                      <a:pt x="1907" y="171"/>
                      <a:pt x="1907" y="370"/>
                    </a:cubicBezTo>
                  </a:path>
                </a:pathLst>
              </a:custGeom>
              <a:noFill/>
              <a:ln w="12700" cap="flat">
                <a:solidFill>
                  <a:srgbClr val="000000"/>
                </a:solidFill>
                <a:prstDash val="solid"/>
                <a:miter lim="10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260" name="textbox 46"/>
              <p:cNvSpPr/>
              <p:nvPr/>
            </p:nvSpPr>
            <p:spPr>
              <a:xfrm>
                <a:off x="-43892" y="-59190"/>
                <a:ext cx="1243330" cy="518794"/>
              </a:xfrm>
              <a:prstGeom prst="rect">
                <a:avLst/>
              </a:prstGeom>
              <a:noFill/>
              <a:ln w="0" cap="flat">
                <a:noFill/>
                <a:prstDash val="solid"/>
                <a:miter lim="0"/>
              </a:ln>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111000"/>
                  </a:lnSpc>
                </a:pPr>
                <a:endParaRPr sz="1000" dirty="0">
                  <a:latin typeface="Arial" panose="020B0604020202020204"/>
                  <a:ea typeface="Arial" panose="020B0604020202020204"/>
                  <a:cs typeface="Arial" panose="020B0604020202020204"/>
                </a:endParaRPr>
              </a:p>
              <a:p>
                <a:pPr marL="273050" algn="l" rtl="0" eaLnBrk="0">
                  <a:lnSpc>
                    <a:spcPct val="95000"/>
                  </a:lnSpc>
                  <a:spcBef>
                    <a:spcPts val="5"/>
                  </a:spcBef>
                </a:pPr>
                <a:r>
                  <a:rPr sz="1200" kern="0" spc="-20" dirty="0">
                    <a:solidFill>
                      <a:srgbClr val="000000">
                        <a:alpha val="100000"/>
                      </a:srgbClr>
                    </a:solidFill>
                    <a:latin typeface="+mn-ea"/>
                    <a:cs typeface="黑体" panose="02010609060101010101" charset="-122"/>
                  </a:rPr>
                  <a:t>降维聚类</a:t>
                </a:r>
                <a:endParaRPr sz="1200" dirty="0">
                  <a:latin typeface="+mn-ea"/>
                  <a:cs typeface="黑体" panose="02010609060101010101" charset="-122"/>
                </a:endParaRPr>
              </a:p>
            </p:txBody>
          </p:sp>
        </p:grpSp>
        <p:grpSp>
          <p:nvGrpSpPr>
            <p:cNvPr id="239" name="group 24"/>
            <p:cNvGrpSpPr/>
            <p:nvPr/>
          </p:nvGrpSpPr>
          <p:grpSpPr>
            <a:xfrm rot="21600000">
              <a:off x="1146" y="6427"/>
              <a:ext cx="1855" cy="863"/>
              <a:chOff x="-96696" y="-78741"/>
              <a:chExt cx="1178329" cy="548641"/>
            </a:xfrm>
          </p:grpSpPr>
          <p:sp>
            <p:nvSpPr>
              <p:cNvPr id="257" name="path 48"/>
              <p:cNvSpPr/>
              <p:nvPr/>
            </p:nvSpPr>
            <p:spPr>
              <a:xfrm>
                <a:off x="0" y="0"/>
                <a:ext cx="1081633" cy="469900"/>
              </a:xfrm>
              <a:custGeom>
                <a:avLst/>
                <a:gdLst/>
                <a:ahLst/>
                <a:cxnLst/>
                <a:rect l="0" t="0" r="0" b="0"/>
                <a:pathLst>
                  <a:path w="1703" h="740">
                    <a:moveTo>
                      <a:pt x="1693" y="370"/>
                    </a:moveTo>
                    <a:cubicBezTo>
                      <a:pt x="1693" y="568"/>
                      <a:pt x="1316" y="730"/>
                      <a:pt x="851" y="730"/>
                    </a:cubicBezTo>
                    <a:cubicBezTo>
                      <a:pt x="386" y="730"/>
                      <a:pt x="10" y="568"/>
                      <a:pt x="10" y="370"/>
                    </a:cubicBezTo>
                    <a:cubicBezTo>
                      <a:pt x="10" y="171"/>
                      <a:pt x="386" y="10"/>
                      <a:pt x="851" y="10"/>
                    </a:cubicBezTo>
                    <a:cubicBezTo>
                      <a:pt x="1316" y="10"/>
                      <a:pt x="1693" y="171"/>
                      <a:pt x="1693" y="370"/>
                    </a:cubicBezTo>
                  </a:path>
                </a:pathLst>
              </a:custGeom>
              <a:noFill/>
              <a:ln w="12700" cap="flat">
                <a:solidFill>
                  <a:srgbClr val="000000"/>
                </a:solidFill>
                <a:prstDash val="solid"/>
                <a:miter lim="10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258" name="textbox 50"/>
              <p:cNvSpPr/>
              <p:nvPr/>
            </p:nvSpPr>
            <p:spPr>
              <a:xfrm>
                <a:off x="-96696" y="-78741"/>
                <a:ext cx="1107439" cy="520065"/>
              </a:xfrm>
              <a:prstGeom prst="rect">
                <a:avLst/>
              </a:prstGeom>
              <a:noFill/>
              <a:ln w="0" cap="flat">
                <a:noFill/>
                <a:prstDash val="solid"/>
                <a:miter lim="0"/>
              </a:ln>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110000"/>
                  </a:lnSpc>
                </a:pPr>
                <a:endParaRPr sz="1000" dirty="0">
                  <a:latin typeface="Arial" panose="020B0604020202020204"/>
                  <a:ea typeface="Arial" panose="020B0604020202020204"/>
                  <a:cs typeface="Arial" panose="020B0604020202020204"/>
                </a:endParaRPr>
              </a:p>
              <a:p>
                <a:pPr algn="l" rtl="0" eaLnBrk="0">
                  <a:lnSpc>
                    <a:spcPct val="8000"/>
                  </a:lnSpc>
                </a:pPr>
                <a:endParaRPr sz="100" dirty="0">
                  <a:latin typeface="Arial" panose="020B0604020202020204"/>
                  <a:ea typeface="Arial" panose="020B0604020202020204"/>
                  <a:cs typeface="Arial" panose="020B0604020202020204"/>
                </a:endParaRPr>
              </a:p>
              <a:p>
                <a:pPr marL="250190" algn="l" rtl="0" eaLnBrk="0">
                  <a:lnSpc>
                    <a:spcPct val="96000"/>
                  </a:lnSpc>
                </a:pPr>
                <a:r>
                  <a:rPr sz="1200" kern="0" spc="-30" dirty="0">
                    <a:solidFill>
                      <a:srgbClr val="000000">
                        <a:alpha val="100000"/>
                      </a:srgbClr>
                    </a:solidFill>
                    <a:latin typeface="Cambria" panose="02040503050406030204" pitchFamily="18" charset="0"/>
                    <a:ea typeface="Cambria" panose="02040503050406030204" pitchFamily="18" charset="0"/>
                    <a:cs typeface="黑体" panose="02010609060101010101" charset="-122"/>
                  </a:rPr>
                  <a:t>CNV</a:t>
                </a:r>
                <a:r>
                  <a:rPr sz="1200" kern="0" spc="-30" dirty="0">
                    <a:solidFill>
                      <a:srgbClr val="000000">
                        <a:alpha val="100000"/>
                      </a:srgbClr>
                    </a:solidFill>
                    <a:latin typeface="+mn-ea"/>
                    <a:cs typeface="黑体" panose="02010609060101010101" charset="-122"/>
                  </a:rPr>
                  <a:t>分析</a:t>
                </a:r>
                <a:endParaRPr sz="1200" dirty="0">
                  <a:latin typeface="+mn-ea"/>
                  <a:cs typeface="黑体" panose="02010609060101010101" charset="-122"/>
                </a:endParaRPr>
              </a:p>
            </p:txBody>
          </p:sp>
        </p:grpSp>
        <p:pic>
          <p:nvPicPr>
            <p:cNvPr id="240" name="picture 52"/>
            <p:cNvPicPr>
              <a:picLocks noChangeAspect="1"/>
            </p:cNvPicPr>
            <p:nvPr/>
          </p:nvPicPr>
          <p:blipFill>
            <a:blip r:embed="rId2"/>
            <a:stretch>
              <a:fillRect/>
            </a:stretch>
          </p:blipFill>
          <p:spPr>
            <a:xfrm rot="21600000">
              <a:off x="2455" y="2942"/>
              <a:ext cx="774" cy="733"/>
            </a:xfrm>
            <a:prstGeom prst="rect">
              <a:avLst/>
            </a:prstGeom>
          </p:spPr>
        </p:pic>
        <p:pic>
          <p:nvPicPr>
            <p:cNvPr id="241" name="picture 54"/>
            <p:cNvPicPr>
              <a:picLocks noChangeAspect="1"/>
            </p:cNvPicPr>
            <p:nvPr/>
          </p:nvPicPr>
          <p:blipFill>
            <a:blip r:embed="rId3"/>
            <a:stretch>
              <a:fillRect/>
            </a:stretch>
          </p:blipFill>
          <p:spPr>
            <a:xfrm rot="21600000">
              <a:off x="3540" y="7255"/>
              <a:ext cx="668" cy="740"/>
            </a:xfrm>
            <a:prstGeom prst="rect">
              <a:avLst/>
            </a:prstGeom>
          </p:spPr>
        </p:pic>
        <p:pic>
          <p:nvPicPr>
            <p:cNvPr id="242" name="picture 56"/>
            <p:cNvPicPr>
              <a:picLocks noChangeAspect="1"/>
            </p:cNvPicPr>
            <p:nvPr/>
          </p:nvPicPr>
          <p:blipFill>
            <a:blip r:embed="rId4"/>
            <a:stretch>
              <a:fillRect/>
            </a:stretch>
          </p:blipFill>
          <p:spPr>
            <a:xfrm rot="21600000">
              <a:off x="3831" y="2949"/>
              <a:ext cx="589" cy="731"/>
            </a:xfrm>
            <a:prstGeom prst="rect">
              <a:avLst/>
            </a:prstGeom>
          </p:spPr>
        </p:pic>
        <p:pic>
          <p:nvPicPr>
            <p:cNvPr id="243" name="picture 58"/>
            <p:cNvPicPr>
              <a:picLocks noChangeAspect="1"/>
            </p:cNvPicPr>
            <p:nvPr/>
          </p:nvPicPr>
          <p:blipFill>
            <a:blip r:embed="rId5"/>
            <a:stretch>
              <a:fillRect/>
            </a:stretch>
          </p:blipFill>
          <p:spPr>
            <a:xfrm rot="21600000">
              <a:off x="2396" y="7262"/>
              <a:ext cx="564" cy="725"/>
            </a:xfrm>
            <a:prstGeom prst="rect">
              <a:avLst/>
            </a:prstGeom>
          </p:spPr>
        </p:pic>
        <p:sp>
          <p:nvSpPr>
            <p:cNvPr id="244" name="path 60"/>
            <p:cNvSpPr/>
            <p:nvPr/>
          </p:nvSpPr>
          <p:spPr>
            <a:xfrm>
              <a:off x="2068" y="4398"/>
              <a:ext cx="140" cy="1943"/>
            </a:xfrm>
            <a:custGeom>
              <a:avLst/>
              <a:gdLst/>
              <a:ahLst/>
              <a:cxnLst/>
              <a:rect l="0" t="0" r="0" b="0"/>
              <a:pathLst>
                <a:path w="140" h="1943">
                  <a:moveTo>
                    <a:pt x="29" y="10"/>
                  </a:moveTo>
                  <a:cubicBezTo>
                    <a:pt x="39" y="489"/>
                    <a:pt x="58" y="1358"/>
                    <a:pt x="70" y="1933"/>
                  </a:cubicBezTo>
                  <a:moveTo>
                    <a:pt x="0" y="1930"/>
                  </a:moveTo>
                  <a:lnTo>
                    <a:pt x="140" y="1927"/>
                  </a:lnTo>
                </a:path>
              </a:pathLst>
            </a:custGeom>
            <a:noFill/>
            <a:ln w="12700" cap="flat">
              <a:solidFill>
                <a:srgbClr val="000000"/>
              </a:solidFill>
              <a:prstDash val="solid"/>
              <a:miter lim="10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pic>
          <p:nvPicPr>
            <p:cNvPr id="245" name="picture 62"/>
            <p:cNvPicPr>
              <a:picLocks noChangeAspect="1"/>
            </p:cNvPicPr>
            <p:nvPr/>
          </p:nvPicPr>
          <p:blipFill>
            <a:blip r:embed="rId6"/>
            <a:stretch>
              <a:fillRect/>
            </a:stretch>
          </p:blipFill>
          <p:spPr>
            <a:xfrm rot="21600000">
              <a:off x="4492" y="4396"/>
              <a:ext cx="159" cy="702"/>
            </a:xfrm>
            <a:prstGeom prst="rect">
              <a:avLst/>
            </a:prstGeom>
          </p:spPr>
        </p:pic>
        <p:sp>
          <p:nvSpPr>
            <p:cNvPr id="246" name="path 64"/>
            <p:cNvSpPr/>
            <p:nvPr/>
          </p:nvSpPr>
          <p:spPr>
            <a:xfrm>
              <a:off x="3500" y="1516"/>
              <a:ext cx="140" cy="503"/>
            </a:xfrm>
            <a:custGeom>
              <a:avLst/>
              <a:gdLst/>
              <a:ahLst/>
              <a:cxnLst/>
              <a:rect l="0" t="0" r="0" b="0"/>
              <a:pathLst>
                <a:path w="140" h="503">
                  <a:moveTo>
                    <a:pt x="70" y="10"/>
                  </a:moveTo>
                  <a:cubicBezTo>
                    <a:pt x="70" y="155"/>
                    <a:pt x="70" y="329"/>
                    <a:pt x="70" y="493"/>
                  </a:cubicBezTo>
                  <a:moveTo>
                    <a:pt x="0" y="491"/>
                  </a:moveTo>
                  <a:lnTo>
                    <a:pt x="140" y="491"/>
                  </a:lnTo>
                </a:path>
              </a:pathLst>
            </a:custGeom>
            <a:noFill/>
            <a:ln w="12700" cap="flat">
              <a:solidFill>
                <a:srgbClr val="000000"/>
              </a:solidFill>
              <a:prstDash val="solid"/>
              <a:miter lim="10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247" name="path 66"/>
            <p:cNvSpPr/>
            <p:nvPr/>
          </p:nvSpPr>
          <p:spPr>
            <a:xfrm>
              <a:off x="7780" y="1516"/>
              <a:ext cx="140" cy="503"/>
            </a:xfrm>
            <a:custGeom>
              <a:avLst/>
              <a:gdLst/>
              <a:ahLst/>
              <a:cxnLst/>
              <a:rect l="0" t="0" r="0" b="0"/>
              <a:pathLst>
                <a:path w="140" h="503">
                  <a:moveTo>
                    <a:pt x="70" y="10"/>
                  </a:moveTo>
                  <a:cubicBezTo>
                    <a:pt x="70" y="155"/>
                    <a:pt x="70" y="329"/>
                    <a:pt x="70" y="493"/>
                  </a:cubicBezTo>
                  <a:moveTo>
                    <a:pt x="0" y="491"/>
                  </a:moveTo>
                  <a:lnTo>
                    <a:pt x="140" y="491"/>
                  </a:lnTo>
                </a:path>
              </a:pathLst>
            </a:custGeom>
            <a:noFill/>
            <a:ln w="12700" cap="flat">
              <a:solidFill>
                <a:srgbClr val="000000"/>
              </a:solidFill>
              <a:prstDash val="solid"/>
              <a:miter lim="10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248" name="path 68"/>
            <p:cNvSpPr/>
            <p:nvPr/>
          </p:nvSpPr>
          <p:spPr>
            <a:xfrm>
              <a:off x="7780" y="2956"/>
              <a:ext cx="140" cy="503"/>
            </a:xfrm>
            <a:custGeom>
              <a:avLst/>
              <a:gdLst/>
              <a:ahLst/>
              <a:cxnLst/>
              <a:rect l="0" t="0" r="0" b="0"/>
              <a:pathLst>
                <a:path w="140" h="503">
                  <a:moveTo>
                    <a:pt x="70" y="10"/>
                  </a:moveTo>
                  <a:cubicBezTo>
                    <a:pt x="70" y="155"/>
                    <a:pt x="70" y="329"/>
                    <a:pt x="70" y="493"/>
                  </a:cubicBezTo>
                  <a:moveTo>
                    <a:pt x="0" y="491"/>
                  </a:moveTo>
                  <a:lnTo>
                    <a:pt x="140" y="491"/>
                  </a:lnTo>
                </a:path>
              </a:pathLst>
            </a:custGeom>
            <a:noFill/>
            <a:ln w="12700" cap="flat">
              <a:solidFill>
                <a:srgbClr val="000000"/>
              </a:solidFill>
              <a:prstDash val="solid"/>
              <a:miter lim="10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249" name="path 70"/>
            <p:cNvSpPr/>
            <p:nvPr/>
          </p:nvSpPr>
          <p:spPr>
            <a:xfrm>
              <a:off x="7780" y="4396"/>
              <a:ext cx="140" cy="503"/>
            </a:xfrm>
            <a:custGeom>
              <a:avLst/>
              <a:gdLst/>
              <a:ahLst/>
              <a:cxnLst/>
              <a:rect l="0" t="0" r="0" b="0"/>
              <a:pathLst>
                <a:path w="140" h="503">
                  <a:moveTo>
                    <a:pt x="70" y="10"/>
                  </a:moveTo>
                  <a:cubicBezTo>
                    <a:pt x="70" y="155"/>
                    <a:pt x="70" y="329"/>
                    <a:pt x="70" y="493"/>
                  </a:cubicBezTo>
                  <a:moveTo>
                    <a:pt x="0" y="491"/>
                  </a:moveTo>
                  <a:lnTo>
                    <a:pt x="140" y="491"/>
                  </a:lnTo>
                </a:path>
              </a:pathLst>
            </a:custGeom>
            <a:noFill/>
            <a:ln w="12700" cap="flat">
              <a:solidFill>
                <a:srgbClr val="000000"/>
              </a:solidFill>
              <a:prstDash val="solid"/>
              <a:miter lim="10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250" name="path 72"/>
            <p:cNvSpPr/>
            <p:nvPr/>
          </p:nvSpPr>
          <p:spPr>
            <a:xfrm>
              <a:off x="4420" y="5836"/>
              <a:ext cx="140" cy="503"/>
            </a:xfrm>
            <a:custGeom>
              <a:avLst/>
              <a:gdLst/>
              <a:ahLst/>
              <a:cxnLst/>
              <a:rect l="0" t="0" r="0" b="0"/>
              <a:pathLst>
                <a:path w="140" h="503">
                  <a:moveTo>
                    <a:pt x="70" y="10"/>
                  </a:moveTo>
                  <a:cubicBezTo>
                    <a:pt x="70" y="155"/>
                    <a:pt x="70" y="329"/>
                    <a:pt x="70" y="493"/>
                  </a:cubicBezTo>
                  <a:moveTo>
                    <a:pt x="0" y="491"/>
                  </a:moveTo>
                  <a:lnTo>
                    <a:pt x="140" y="491"/>
                  </a:lnTo>
                </a:path>
              </a:pathLst>
            </a:custGeom>
            <a:noFill/>
            <a:ln w="12700" cap="flat">
              <a:solidFill>
                <a:srgbClr val="000000"/>
              </a:solidFill>
              <a:prstDash val="solid"/>
              <a:miter lim="10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pic>
          <p:nvPicPr>
            <p:cNvPr id="251" name="picture 74"/>
            <p:cNvPicPr>
              <a:picLocks noChangeAspect="1"/>
            </p:cNvPicPr>
            <p:nvPr/>
          </p:nvPicPr>
          <p:blipFill>
            <a:blip r:embed="rId7"/>
            <a:stretch>
              <a:fillRect/>
            </a:stretch>
          </p:blipFill>
          <p:spPr>
            <a:xfrm rot="21600000">
              <a:off x="2058" y="6316"/>
              <a:ext cx="160" cy="221"/>
            </a:xfrm>
            <a:prstGeom prst="rect">
              <a:avLst/>
            </a:prstGeom>
          </p:spPr>
        </p:pic>
        <p:pic>
          <p:nvPicPr>
            <p:cNvPr id="252" name="picture 76"/>
            <p:cNvPicPr>
              <a:picLocks noChangeAspect="1"/>
            </p:cNvPicPr>
            <p:nvPr/>
          </p:nvPicPr>
          <p:blipFill>
            <a:blip r:embed="rId8"/>
            <a:stretch>
              <a:fillRect/>
            </a:stretch>
          </p:blipFill>
          <p:spPr>
            <a:xfrm rot="21600000">
              <a:off x="3490" y="1998"/>
              <a:ext cx="160" cy="220"/>
            </a:xfrm>
            <a:prstGeom prst="rect">
              <a:avLst/>
            </a:prstGeom>
          </p:spPr>
        </p:pic>
        <p:pic>
          <p:nvPicPr>
            <p:cNvPr id="253" name="picture 78"/>
            <p:cNvPicPr>
              <a:picLocks noChangeAspect="1"/>
            </p:cNvPicPr>
            <p:nvPr/>
          </p:nvPicPr>
          <p:blipFill>
            <a:blip r:embed="rId9"/>
            <a:stretch>
              <a:fillRect/>
            </a:stretch>
          </p:blipFill>
          <p:spPr>
            <a:xfrm rot="21600000">
              <a:off x="7770" y="1998"/>
              <a:ext cx="160" cy="220"/>
            </a:xfrm>
            <a:prstGeom prst="rect">
              <a:avLst/>
            </a:prstGeom>
          </p:spPr>
        </p:pic>
        <p:pic>
          <p:nvPicPr>
            <p:cNvPr id="254" name="picture 80"/>
            <p:cNvPicPr>
              <a:picLocks noChangeAspect="1"/>
            </p:cNvPicPr>
            <p:nvPr/>
          </p:nvPicPr>
          <p:blipFill>
            <a:blip r:embed="rId9"/>
            <a:stretch>
              <a:fillRect/>
            </a:stretch>
          </p:blipFill>
          <p:spPr>
            <a:xfrm rot="21600000">
              <a:off x="7770" y="3438"/>
              <a:ext cx="160" cy="220"/>
            </a:xfrm>
            <a:prstGeom prst="rect">
              <a:avLst/>
            </a:prstGeom>
          </p:spPr>
        </p:pic>
        <p:pic>
          <p:nvPicPr>
            <p:cNvPr id="255" name="picture 82"/>
            <p:cNvPicPr>
              <a:picLocks noChangeAspect="1"/>
            </p:cNvPicPr>
            <p:nvPr/>
          </p:nvPicPr>
          <p:blipFill>
            <a:blip r:embed="rId9"/>
            <a:stretch>
              <a:fillRect/>
            </a:stretch>
          </p:blipFill>
          <p:spPr>
            <a:xfrm rot="21600000">
              <a:off x="7770" y="4878"/>
              <a:ext cx="160" cy="220"/>
            </a:xfrm>
            <a:prstGeom prst="rect">
              <a:avLst/>
            </a:prstGeom>
          </p:spPr>
        </p:pic>
        <p:pic>
          <p:nvPicPr>
            <p:cNvPr id="256" name="picture 84"/>
            <p:cNvPicPr>
              <a:picLocks noChangeAspect="1"/>
            </p:cNvPicPr>
            <p:nvPr/>
          </p:nvPicPr>
          <p:blipFill>
            <a:blip r:embed="rId9"/>
            <a:stretch>
              <a:fillRect/>
            </a:stretch>
          </p:blipFill>
          <p:spPr>
            <a:xfrm rot="21600000">
              <a:off x="4410" y="6318"/>
              <a:ext cx="160" cy="220"/>
            </a:xfrm>
            <a:prstGeom prst="rect">
              <a:avLst/>
            </a:prstGeom>
          </p:spPr>
        </p:pic>
      </p:grpSp>
      <p:sp>
        <p:nvSpPr>
          <p:cNvPr id="77" name="文本框 76"/>
          <p:cNvSpPr txBox="1"/>
          <p:nvPr/>
        </p:nvSpPr>
        <p:spPr>
          <a:xfrm>
            <a:off x="887095" y="1376045"/>
            <a:ext cx="6712585" cy="368300"/>
          </a:xfrm>
          <a:prstGeom prst="rect">
            <a:avLst/>
          </a:prstGeom>
          <a:noFill/>
        </p:spPr>
        <p:txBody>
          <a:bodyPr wrap="square" rtlCol="0">
            <a:spAutoFit/>
          </a:bodyPr>
          <a:lstStyle/>
          <a:p>
            <a:r>
              <a:rPr lang="zh-CN" altLang="en-US" b="1" dirty="0">
                <a:latin typeface="+mn-ea"/>
              </a:rPr>
              <a:t>胚胎评估：</a:t>
            </a:r>
            <a:r>
              <a:rPr lang="zh-CN" altLang="en-US" dirty="0">
                <a:latin typeface="+mn-ea"/>
              </a:rPr>
              <a:t>构建多组学胚胎细胞检测模型，评价胚胎细胞质量</a:t>
            </a:r>
            <a:endParaRPr lang="zh-CN" altLang="en-US" dirty="0">
              <a:latin typeface="+mn-ea"/>
            </a:endParaRPr>
          </a:p>
        </p:txBody>
      </p:sp>
      <p:pic>
        <p:nvPicPr>
          <p:cNvPr id="6" name="图片 5"/>
          <p:cNvPicPr>
            <a:picLocks noChangeAspect="1"/>
          </p:cNvPicPr>
          <p:nvPr/>
        </p:nvPicPr>
        <p:blipFill>
          <a:blip r:embed="rId10"/>
          <a:stretch>
            <a:fillRect/>
          </a:stretch>
        </p:blipFill>
        <p:spPr>
          <a:xfrm>
            <a:off x="5963285" y="2124075"/>
            <a:ext cx="5755005" cy="4108450"/>
          </a:xfrm>
          <a:prstGeom prst="rect">
            <a:avLst/>
          </a:prstGeom>
          <a:ln>
            <a:noFill/>
          </a:ln>
          <a:effectLst>
            <a:outerShdw blurRad="190500" algn="tl" rotWithShape="0">
              <a:srgbClr val="000000">
                <a:alpha val="70000"/>
              </a:srgbClr>
            </a:outerShdw>
          </a:effectLst>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owerpoint template design by DAJU_PPT正版来源小红书大橘PPT微信DAJU_PPT请勿抄袭搬运！盗版必究！"/>
          <p:cNvSpPr>
            <a:spLocks noGrp="1"/>
          </p:cNvSpPr>
          <p:nvPr>
            <p:ph type="title"/>
          </p:nvPr>
        </p:nvSpPr>
        <p:spPr>
          <a:xfrm>
            <a:off x="394335" y="868680"/>
            <a:ext cx="8535670" cy="524510"/>
          </a:xfrm>
          <a:prstGeom prst="rect">
            <a:avLst/>
          </a:prstGeom>
        </p:spPr>
        <p:txBody>
          <a:bodyPr>
            <a:normAutofit/>
          </a:bodyPr>
          <a:lstStyle/>
          <a:p>
            <a:r>
              <a:rPr lang="zh-CN" altLang="en-US" dirty="0"/>
              <a:t>智绘</a:t>
            </a:r>
            <a:r>
              <a:rPr lang="en-US" altLang="zh-CN" dirty="0"/>
              <a:t>·</a:t>
            </a:r>
            <a:r>
              <a:rPr lang="zh-CN" altLang="en-US" dirty="0"/>
              <a:t>好孕 </a:t>
            </a:r>
            <a:r>
              <a:rPr lang="en-US" altLang="zh-CN" dirty="0"/>
              <a:t>—— </a:t>
            </a:r>
            <a:r>
              <a:rPr lang="zh-CN" altLang="en-US" dirty="0"/>
              <a:t>数智驱动的胚胎基因组多维联检优筛领航者</a:t>
            </a:r>
            <a:endParaRPr lang="zh-CN" altLang="en-US" sz="2200" dirty="0">
              <a:latin typeface="+mn-lt"/>
              <a:ea typeface="+mn-ea"/>
              <a:cs typeface="+mn-ea"/>
              <a:sym typeface="+mn-lt"/>
            </a:endParaRPr>
          </a:p>
        </p:txBody>
      </p:sp>
      <p:sp>
        <p:nvSpPr>
          <p:cNvPr id="57" name="powerpoint template design by DAJU_PPT正版来源小红书大橘PPT微信DAJU_PPT请勿抄袭搬运！盗版必究！"/>
          <p:cNvSpPr/>
          <p:nvPr/>
        </p:nvSpPr>
        <p:spPr>
          <a:xfrm>
            <a:off x="0" y="-1"/>
            <a:ext cx="12192000" cy="719633"/>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powerpoint template design by DAJU_PPT正版来源小红书大橘PPT微信DAJU_PPT请勿抄袭搬运！盗版必究！"/>
          <p:cNvCxnSpPr/>
          <p:nvPr/>
        </p:nvCxnSpPr>
        <p:spPr>
          <a:xfrm>
            <a:off x="212930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powerpoint template design by DAJU_PPT正版来源小红书大橘PPT微信DAJU_PPT请勿抄袭搬运！盗版必究！"/>
          <p:cNvCxnSpPr/>
          <p:nvPr/>
        </p:nvCxnSpPr>
        <p:spPr>
          <a:xfrm>
            <a:off x="3977297"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powerpoint template design by DAJU_PPT正版来源小红书大橘PPT微信DAJU_PPT请勿抄袭搬运！盗版必究！"/>
          <p:cNvCxnSpPr/>
          <p:nvPr/>
        </p:nvCxnSpPr>
        <p:spPr>
          <a:xfrm>
            <a:off x="609016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powerpoint template design by DAJU_PPT正版来源小红书大橘PPT微信DAJU_PPT请勿抄袭搬运！盗版必究！"/>
          <p:cNvCxnSpPr/>
          <p:nvPr/>
        </p:nvCxnSpPr>
        <p:spPr>
          <a:xfrm>
            <a:off x="10088860"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6432217" y="46244"/>
            <a:ext cx="1336040" cy="769753"/>
          </a:xfrm>
          <a:prstGeom prst="rect">
            <a:avLst/>
          </a:prstGeom>
          <a:solidFill>
            <a:schemeClr val="accent5">
              <a:lumMod val="20000"/>
              <a:lumOff val="80000"/>
            </a:schemeClr>
          </a:solidFill>
          <a:ln>
            <a:noFill/>
          </a:ln>
          <a:effectLst>
            <a:glow rad="762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63" name="组合 62"/>
          <p:cNvGrpSpPr>
            <a:grpSpLocks noChangeAspect="1"/>
          </p:cNvGrpSpPr>
          <p:nvPr/>
        </p:nvGrpSpPr>
        <p:grpSpPr>
          <a:xfrm>
            <a:off x="0" y="95204"/>
            <a:ext cx="12096000" cy="524448"/>
            <a:chOff x="-1" y="43199"/>
            <a:chExt cx="14604001" cy="633198"/>
          </a:xfrm>
        </p:grpSpPr>
        <p:sp>
          <p:nvSpPr>
            <p:cNvPr id="64" name="powerpoint template design by DAJU_PPT正版来源小红书大橘PPT微信DAJU_PPT请勿抄袭搬运！盗版必究！"/>
            <p:cNvSpPr txBox="1"/>
            <p:nvPr userDrawn="1"/>
          </p:nvSpPr>
          <p:spPr>
            <a:xfrm>
              <a:off x="-1"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sz="2000" kern="0">
                  <a:solidFill>
                    <a:schemeClr val="bg1">
                      <a:alpha val="70000"/>
                    </a:schemeClr>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dirty="0">
                  <a:sym typeface="+mn-lt"/>
                </a:rPr>
                <a:t>基本信息</a:t>
              </a:r>
              <a:endParaRPr lang="en-US" altLang="zh-CN" dirty="0">
                <a:sym typeface="+mn-lt"/>
              </a:endParaRPr>
            </a:p>
          </p:txBody>
        </p:sp>
        <p:sp>
          <p:nvSpPr>
            <p:cNvPr id="65" name="powerpoint template design by DAJU_PPT正版来源小红书大橘PPT微信DAJU_PPT请勿抄袭搬运！盗版必究！"/>
            <p:cNvSpPr txBox="1"/>
            <p:nvPr userDrawn="1"/>
          </p:nvSpPr>
          <p:spPr>
            <a:xfrm>
              <a:off x="2375999"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zh-CN" altLang="en-US" sz="2000" kern="0" dirty="0">
                  <a:solidFill>
                    <a:schemeClr val="bg1">
                      <a:alpha val="70000"/>
                    </a:schemeClr>
                  </a:solidFill>
                  <a:cs typeface="+mn-ea"/>
                  <a:sym typeface="+mn-lt"/>
                </a:rPr>
                <a:t>学业成绩</a:t>
              </a:r>
              <a:endParaRPr lang="en-US" altLang="zh-CN" sz="2000" kern="0" dirty="0">
                <a:solidFill>
                  <a:schemeClr val="bg1">
                    <a:alpha val="70000"/>
                  </a:schemeClr>
                </a:solidFill>
                <a:cs typeface="+mn-ea"/>
                <a:sym typeface="+mn-lt"/>
              </a:endParaRPr>
            </a:p>
          </p:txBody>
        </p:sp>
        <p:sp>
          <p:nvSpPr>
            <p:cNvPr id="66" name="powerpoint template design by DAJU_PPT正版来源小红书大橘PPT微信DAJU_PPT请勿抄袭搬运！盗版必究！"/>
            <p:cNvSpPr txBox="1"/>
            <p:nvPr userDrawn="1"/>
          </p:nvSpPr>
          <p:spPr>
            <a:xfrm>
              <a:off x="7272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sz="2400" b="1" kern="0">
                  <a:solidFill>
                    <a:srgbClr val="394761"/>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dirty="0">
                  <a:sym typeface="+mn-lt"/>
                </a:rPr>
                <a:t>科研竞赛</a:t>
              </a:r>
              <a:endParaRPr lang="en-US" altLang="zh-CN" dirty="0">
                <a:sym typeface="+mn-lt"/>
              </a:endParaRPr>
            </a:p>
          </p:txBody>
        </p:sp>
        <p:sp>
          <p:nvSpPr>
            <p:cNvPr id="67" name="powerpoint template design by DAJU_PPT正版来源小红书大橘PPT微信DAJU_PPT请勿抄袭搬运！盗版必究！"/>
            <p:cNvSpPr txBox="1"/>
            <p:nvPr userDrawn="1"/>
          </p:nvSpPr>
          <p:spPr>
            <a:xfrm>
              <a:off x="9756000"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kumimoji="0" lang="zh-CN" altLang="en-US" sz="2000" i="0" u="none" strike="noStrike" kern="0" cap="none" spc="0" normalizeH="0" baseline="0" noProof="0" dirty="0">
                  <a:ln>
                    <a:noFill/>
                  </a:ln>
                  <a:solidFill>
                    <a:schemeClr val="bg1">
                      <a:alpha val="70000"/>
                    </a:schemeClr>
                  </a:solidFill>
                  <a:effectLst/>
                  <a:uLnTx/>
                  <a:uFillTx/>
                  <a:cs typeface="+mn-ea"/>
                  <a:sym typeface="+mn-lt"/>
                </a:rPr>
                <a:t>综合发展</a:t>
              </a:r>
              <a:endParaRPr kumimoji="0" lang="en-US" altLang="zh-CN" sz="2000" i="0" u="none" strike="noStrike" kern="0" cap="none" spc="0" normalizeH="0" baseline="0" noProof="0" dirty="0">
                <a:ln>
                  <a:noFill/>
                </a:ln>
                <a:solidFill>
                  <a:schemeClr val="bg1">
                    <a:alpha val="70000"/>
                  </a:schemeClr>
                </a:solidFill>
                <a:effectLst/>
                <a:uLnTx/>
                <a:uFillTx/>
                <a:cs typeface="+mn-ea"/>
                <a:sym typeface="+mn-lt"/>
              </a:endParaRPr>
            </a:p>
          </p:txBody>
        </p:sp>
        <p:sp>
          <p:nvSpPr>
            <p:cNvPr id="68" name="powerpoint template design by DAJU_PPT正版来源小红书大橘PPT微信DAJU_PPT请勿抄袭搬运！盗版必究！"/>
            <p:cNvSpPr txBox="1"/>
            <p:nvPr/>
          </p:nvSpPr>
          <p:spPr>
            <a:xfrm>
              <a:off x="4788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zh-CN" altLang="en-US" sz="2000" kern="0" dirty="0">
                  <a:solidFill>
                    <a:schemeClr val="bg1">
                      <a:alpha val="70000"/>
                    </a:schemeClr>
                  </a:solidFill>
                  <a:cs typeface="+mn-ea"/>
                  <a:sym typeface="+mn-lt"/>
                </a:rPr>
                <a:t>荣誉情况</a:t>
              </a:r>
              <a:endParaRPr lang="en-US" altLang="zh-CN" sz="2000" kern="0" dirty="0">
                <a:solidFill>
                  <a:schemeClr val="bg1">
                    <a:alpha val="70000"/>
                  </a:schemeClr>
                </a:solidFill>
                <a:cs typeface="+mn-ea"/>
                <a:sym typeface="+mn-lt"/>
              </a:endParaRPr>
            </a:p>
          </p:txBody>
        </p:sp>
        <p:sp>
          <p:nvSpPr>
            <p:cNvPr id="69" name="powerpoint template design by DAJU_PPT正版来源小红书大橘PPT微信DAJU_PPT请勿抄袭搬运！盗版必究！"/>
            <p:cNvSpPr txBox="1"/>
            <p:nvPr/>
          </p:nvSpPr>
          <p:spPr>
            <a:xfrm>
              <a:off x="12192000" y="43199"/>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kumimoji="0" sz="2000" i="0" u="none" strike="noStrike" kern="0" cap="none" spc="0" normalizeH="0" baseline="0">
                  <a:ln>
                    <a:noFill/>
                  </a:ln>
                  <a:solidFill>
                    <a:schemeClr val="bg1">
                      <a:alpha val="70000"/>
                    </a:schemeClr>
                  </a:solidFill>
                  <a:effectLst/>
                  <a:uLnTx/>
                  <a:uFillTx/>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dirty="0">
                  <a:sym typeface="+mn-lt"/>
                </a:rPr>
                <a:t>未来规划</a:t>
              </a:r>
              <a:endParaRPr lang="en-US" altLang="zh-CN" dirty="0">
                <a:sym typeface="+mn-lt"/>
              </a:endParaRPr>
            </a:p>
          </p:txBody>
        </p:sp>
      </p:grpSp>
      <p:cxnSp>
        <p:nvCxnSpPr>
          <p:cNvPr id="70" name="powerpoint template design by DAJU_PPT正版来源小红书大橘PPT微信DAJU_PPT请勿抄袭搬运！盗版必究！"/>
          <p:cNvCxnSpPr/>
          <p:nvPr/>
        </p:nvCxnSpPr>
        <p:spPr>
          <a:xfrm>
            <a:off x="8099103"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7" name="文本框 76"/>
          <p:cNvSpPr txBox="1"/>
          <p:nvPr/>
        </p:nvSpPr>
        <p:spPr>
          <a:xfrm>
            <a:off x="394335" y="1696085"/>
            <a:ext cx="3216275" cy="368300"/>
          </a:xfrm>
          <a:prstGeom prst="rect">
            <a:avLst/>
          </a:prstGeom>
          <a:noFill/>
        </p:spPr>
        <p:txBody>
          <a:bodyPr wrap="square" rtlCol="0">
            <a:spAutoFit/>
          </a:bodyPr>
          <a:lstStyle/>
          <a:p>
            <a:r>
              <a:rPr lang="zh-CN" altLang="en-US" b="1" dirty="0">
                <a:latin typeface="+mn-ea"/>
              </a:rPr>
              <a:t>熟练掌握单细胞数据分析流程</a:t>
            </a:r>
            <a:endParaRPr lang="zh-CN" altLang="en-US" b="1" dirty="0">
              <a:latin typeface="+mn-ea"/>
            </a:endParaRPr>
          </a:p>
        </p:txBody>
      </p:sp>
      <p:grpSp>
        <p:nvGrpSpPr>
          <p:cNvPr id="2" name="组合 1"/>
          <p:cNvGrpSpPr>
            <a:grpSpLocks noChangeAspect="1"/>
          </p:cNvGrpSpPr>
          <p:nvPr/>
        </p:nvGrpSpPr>
        <p:grpSpPr>
          <a:xfrm>
            <a:off x="5963285" y="2351405"/>
            <a:ext cx="5751195" cy="3890645"/>
            <a:chOff x="8901" y="2045"/>
            <a:chExt cx="11736" cy="7937"/>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4769" y="2045"/>
              <a:ext cx="5868" cy="7937"/>
            </a:xfrm>
            <a:prstGeom prst="rect">
              <a:avLst/>
            </a:prstGeom>
          </p:spPr>
        </p:pic>
        <p:pic>
          <p:nvPicPr>
            <p:cNvPr id="4" name="图片 3" descr="基于特定基因集的单细胞转录组和染色质开放可及性数据构建的胚胎自动评分系统_01"/>
            <p:cNvPicPr>
              <a:picLocks noChangeAspect="1"/>
            </p:cNvPicPr>
            <p:nvPr/>
          </p:nvPicPr>
          <p:blipFill>
            <a:blip r:embed="rId2" cstate="print"/>
            <a:stretch>
              <a:fillRect/>
            </a:stretch>
          </p:blipFill>
          <p:spPr>
            <a:xfrm>
              <a:off x="8901" y="2045"/>
              <a:ext cx="5868" cy="7937"/>
            </a:xfrm>
            <a:prstGeom prst="rect">
              <a:avLst/>
            </a:prstGeom>
          </p:spPr>
        </p:pic>
      </p:grpSp>
      <p:grpSp>
        <p:nvGrpSpPr>
          <p:cNvPr id="8" name="组合 7"/>
          <p:cNvGrpSpPr/>
          <p:nvPr/>
        </p:nvGrpSpPr>
        <p:grpSpPr>
          <a:xfrm>
            <a:off x="158115" y="2276475"/>
            <a:ext cx="5126355" cy="3959225"/>
            <a:chOff x="249" y="3585"/>
            <a:chExt cx="9597" cy="7119"/>
          </a:xfrm>
        </p:grpSpPr>
        <p:pic>
          <p:nvPicPr>
            <p:cNvPr id="17" name="图片 15"/>
            <p:cNvPicPr/>
            <p:nvPr/>
          </p:nvPicPr>
          <p:blipFill>
            <a:blip r:embed="rId3"/>
            <a:stretch>
              <a:fillRect/>
            </a:stretch>
          </p:blipFill>
          <p:spPr>
            <a:xfrm>
              <a:off x="529" y="3585"/>
              <a:ext cx="8956" cy="2681"/>
            </a:xfrm>
            <a:prstGeom prst="rect">
              <a:avLst/>
            </a:prstGeom>
            <a:noFill/>
            <a:ln>
              <a:noFill/>
            </a:ln>
          </p:spPr>
        </p:pic>
        <p:pic>
          <p:nvPicPr>
            <p:cNvPr id="6" name="图片 5" descr="infercnv.preliminary"/>
            <p:cNvPicPr>
              <a:picLocks noChangeAspect="1"/>
            </p:cNvPicPr>
            <p:nvPr/>
          </p:nvPicPr>
          <p:blipFill>
            <a:blip r:embed="rId4"/>
            <a:stretch>
              <a:fillRect/>
            </a:stretch>
          </p:blipFill>
          <p:spPr>
            <a:xfrm>
              <a:off x="5058" y="6266"/>
              <a:ext cx="4788" cy="4439"/>
            </a:xfrm>
            <a:prstGeom prst="rect">
              <a:avLst/>
            </a:prstGeom>
          </p:spPr>
        </p:pic>
        <p:pic>
          <p:nvPicPr>
            <p:cNvPr id="7" name="图片 6" descr="scATAC_Prediction_score_histogram_01"/>
            <p:cNvPicPr>
              <a:picLocks noChangeAspect="1"/>
            </p:cNvPicPr>
            <p:nvPr/>
          </p:nvPicPr>
          <p:blipFill>
            <a:blip r:embed="rId5"/>
            <a:stretch>
              <a:fillRect/>
            </a:stretch>
          </p:blipFill>
          <p:spPr>
            <a:xfrm>
              <a:off x="249" y="6941"/>
              <a:ext cx="4632" cy="3089"/>
            </a:xfrm>
            <a:prstGeom prst="rect">
              <a:avLst/>
            </a:prstGeom>
          </p:spPr>
        </p:pic>
      </p:grpSp>
      <p:cxnSp>
        <p:nvCxnSpPr>
          <p:cNvPr id="49" name="直接连接符 48"/>
          <p:cNvCxnSpPr/>
          <p:nvPr/>
        </p:nvCxnSpPr>
        <p:spPr>
          <a:xfrm>
            <a:off x="5552739" y="1845507"/>
            <a:ext cx="9525" cy="4897755"/>
          </a:xfrm>
          <a:prstGeom prst="line">
            <a:avLst/>
          </a:prstGeom>
          <a:ln w="38100">
            <a:solidFill>
              <a:srgbClr val="394761"/>
            </a:solidFill>
            <a:prstDash val="dash"/>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920105" y="1772920"/>
            <a:ext cx="1338580" cy="368300"/>
          </a:xfrm>
          <a:prstGeom prst="rect">
            <a:avLst/>
          </a:prstGeom>
          <a:noFill/>
        </p:spPr>
        <p:txBody>
          <a:bodyPr wrap="square" rtlCol="0">
            <a:spAutoFit/>
          </a:bodyPr>
          <a:p>
            <a:r>
              <a:rPr lang="zh-CN" altLang="en-US" b="1" dirty="0">
                <a:latin typeface="+mn-ea"/>
              </a:rPr>
              <a:t>相关成果：</a:t>
            </a:r>
            <a:endParaRPr lang="zh-CN" altLang="en-US" dirty="0">
              <a:latin typeface="+mn-ea"/>
            </a:endParaRP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owerpoint template design by DAJU_PPT正版来源小红书大橘PPT微信DAJU_PPT请勿抄袭搬运！盗版必究！"/>
          <p:cNvSpPr txBox="1"/>
          <p:nvPr/>
        </p:nvSpPr>
        <p:spPr>
          <a:xfrm>
            <a:off x="2407920" y="6249873"/>
            <a:ext cx="7376160" cy="307777"/>
          </a:xfrm>
          <a:prstGeom prst="rect">
            <a:avLst/>
          </a:prstGeom>
          <a:noFill/>
        </p:spPr>
        <p:txBody>
          <a:bodyPr wrap="square">
            <a:spAutoFit/>
          </a:bodyPr>
          <a:lstStyle/>
          <a:p>
            <a:pPr algn="ctr"/>
            <a:r>
              <a:rPr lang="en-US" altLang="zh-CN" sz="1400" dirty="0">
                <a:solidFill>
                  <a:schemeClr val="bg1"/>
                </a:solidFill>
                <a:cs typeface="+mn-ea"/>
                <a:sym typeface="+mn-lt"/>
              </a:rPr>
              <a:t>——</a:t>
            </a:r>
            <a:r>
              <a:rPr lang="en-US" altLang="zh-CN" sz="1400" spc="300" dirty="0">
                <a:solidFill>
                  <a:schemeClr val="bg1"/>
                </a:solidFill>
                <a:cs typeface="+mn-ea"/>
                <a:sym typeface="+mn-lt"/>
              </a:rPr>
              <a:t> </a:t>
            </a:r>
            <a:r>
              <a:rPr lang="zh-CN" altLang="en-US" sz="1400" spc="300" dirty="0">
                <a:solidFill>
                  <a:schemeClr val="bg1"/>
                </a:solidFill>
                <a:cs typeface="+mn-ea"/>
                <a:sym typeface="+mn-lt"/>
              </a:rPr>
              <a:t>艰苦朴素 </a:t>
            </a:r>
            <a:r>
              <a:rPr lang="en-US" altLang="zh-CN" sz="1400" spc="300" dirty="0">
                <a:solidFill>
                  <a:schemeClr val="bg1"/>
                </a:solidFill>
                <a:cs typeface="+mn-ea"/>
                <a:sym typeface="+mn-lt"/>
              </a:rPr>
              <a:t>· </a:t>
            </a:r>
            <a:r>
              <a:rPr lang="zh-CN" altLang="en-US" sz="1400" spc="300" dirty="0">
                <a:solidFill>
                  <a:schemeClr val="bg1"/>
                </a:solidFill>
                <a:cs typeface="+mn-ea"/>
                <a:sym typeface="+mn-lt"/>
              </a:rPr>
              <a:t>实事求是 </a:t>
            </a:r>
            <a:r>
              <a:rPr lang="en-US" altLang="zh-CN" sz="1400" spc="300" dirty="0">
                <a:solidFill>
                  <a:schemeClr val="bg1"/>
                </a:solidFill>
                <a:cs typeface="+mn-ea"/>
                <a:sym typeface="+mn-lt"/>
              </a:rPr>
              <a:t>· </a:t>
            </a:r>
            <a:r>
              <a:rPr lang="zh-CN" altLang="en-US" sz="1400" spc="300" dirty="0">
                <a:solidFill>
                  <a:schemeClr val="bg1"/>
                </a:solidFill>
                <a:cs typeface="+mn-ea"/>
                <a:sym typeface="+mn-lt"/>
              </a:rPr>
              <a:t>严格要求 </a:t>
            </a:r>
            <a:r>
              <a:rPr lang="en-US" altLang="zh-CN" sz="1400" spc="300" dirty="0">
                <a:solidFill>
                  <a:schemeClr val="bg1"/>
                </a:solidFill>
                <a:cs typeface="+mn-ea"/>
                <a:sym typeface="+mn-lt"/>
              </a:rPr>
              <a:t>· </a:t>
            </a:r>
            <a:r>
              <a:rPr lang="zh-CN" altLang="en-US" sz="1400" spc="300" dirty="0">
                <a:solidFill>
                  <a:schemeClr val="bg1"/>
                </a:solidFill>
                <a:cs typeface="+mn-ea"/>
                <a:sym typeface="+mn-lt"/>
              </a:rPr>
              <a:t>勇于探索 </a:t>
            </a:r>
            <a:r>
              <a:rPr lang="en-US" altLang="zh-CN" sz="1400" spc="-150" dirty="0">
                <a:solidFill>
                  <a:schemeClr val="bg1"/>
                </a:solidFill>
                <a:cs typeface="+mn-ea"/>
                <a:sym typeface="+mn-lt"/>
              </a:rPr>
              <a:t>——</a:t>
            </a:r>
            <a:endParaRPr lang="en-US" altLang="zh-CN" sz="1400" spc="-150" dirty="0">
              <a:solidFill>
                <a:schemeClr val="bg1"/>
              </a:solidFill>
              <a:cs typeface="+mn-ea"/>
              <a:sym typeface="+mn-lt"/>
            </a:endParaRPr>
          </a:p>
        </p:txBody>
      </p:sp>
      <p:sp>
        <p:nvSpPr>
          <p:cNvPr id="8" name="powerpoint template design by DAJU_PPT正版来源小红书大橘PPT微信DAJU_PPT请勿抄袭搬运！盗版必究！"/>
          <p:cNvSpPr/>
          <p:nvPr/>
        </p:nvSpPr>
        <p:spPr>
          <a:xfrm>
            <a:off x="351099" y="312517"/>
            <a:ext cx="11489802" cy="6302416"/>
          </a:xfrm>
          <a:prstGeom prst="rect">
            <a:avLst/>
          </a:prstGeom>
          <a:noFill/>
          <a:ln w="19050" cap="flat" cmpd="sng" algn="ctr">
            <a:solidFill>
              <a:schemeClr val="accent2"/>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powerpoint template design by DAJU_PPT正版来源小红书大橘PPT微信DAJU_PPT请勿抄袭搬运！盗版必究！"/>
          <p:cNvSpPr/>
          <p:nvPr/>
        </p:nvSpPr>
        <p:spPr>
          <a:xfrm>
            <a:off x="0" y="5842000"/>
            <a:ext cx="12192000" cy="1016000"/>
          </a:xfrm>
          <a:custGeom>
            <a:avLst/>
            <a:gdLst>
              <a:gd name="connsiteX0" fmla="*/ 6096000 w 12192000"/>
              <a:gd name="connsiteY0" fmla="*/ 0 h 1016000"/>
              <a:gd name="connsiteX1" fmla="*/ 11872101 w 12192000"/>
              <a:gd name="connsiteY1" fmla="*/ 363047 h 1016000"/>
              <a:gd name="connsiteX2" fmla="*/ 12192000 w 12192000"/>
              <a:gd name="connsiteY2" fmla="*/ 416457 h 1016000"/>
              <a:gd name="connsiteX3" fmla="*/ 12192000 w 12192000"/>
              <a:gd name="connsiteY3" fmla="*/ 1016000 h 1016000"/>
              <a:gd name="connsiteX4" fmla="*/ 0 w 12192000"/>
              <a:gd name="connsiteY4" fmla="*/ 1016000 h 1016000"/>
              <a:gd name="connsiteX5" fmla="*/ 0 w 12192000"/>
              <a:gd name="connsiteY5" fmla="*/ 416457 h 1016000"/>
              <a:gd name="connsiteX6" fmla="*/ 319900 w 12192000"/>
              <a:gd name="connsiteY6" fmla="*/ 363047 h 1016000"/>
              <a:gd name="connsiteX7" fmla="*/ 6096000 w 12192000"/>
              <a:gd name="connsiteY7" fmla="*/ 0 h 10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016000">
                <a:moveTo>
                  <a:pt x="6096000" y="0"/>
                </a:moveTo>
                <a:cubicBezTo>
                  <a:pt x="8351708" y="0"/>
                  <a:pt x="10393868" y="138738"/>
                  <a:pt x="11872101" y="363047"/>
                </a:cubicBezTo>
                <a:lnTo>
                  <a:pt x="12192000" y="416457"/>
                </a:lnTo>
                <a:lnTo>
                  <a:pt x="12192000" y="1016000"/>
                </a:lnTo>
                <a:lnTo>
                  <a:pt x="0" y="1016000"/>
                </a:lnTo>
                <a:lnTo>
                  <a:pt x="0" y="416457"/>
                </a:lnTo>
                <a:lnTo>
                  <a:pt x="319900" y="363047"/>
                </a:lnTo>
                <a:cubicBezTo>
                  <a:pt x="1798133" y="138738"/>
                  <a:pt x="3840293" y="0"/>
                  <a:pt x="6096000" y="0"/>
                </a:cubicBezTo>
                <a:close/>
              </a:path>
            </a:pathLst>
          </a:cu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4282027" y="2196000"/>
            <a:ext cx="4735949" cy="2208192"/>
            <a:chOff x="4229437" y="2011471"/>
            <a:chExt cx="4735949" cy="2208192"/>
          </a:xfrm>
        </p:grpSpPr>
        <p:sp>
          <p:nvSpPr>
            <p:cNvPr id="18" name="文本框 17"/>
            <p:cNvSpPr txBox="1"/>
            <p:nvPr/>
          </p:nvSpPr>
          <p:spPr>
            <a:xfrm>
              <a:off x="4229437" y="3204000"/>
              <a:ext cx="4735949" cy="1015663"/>
            </a:xfrm>
            <a:prstGeom prst="rect">
              <a:avLst/>
            </a:prstGeom>
            <a:noFill/>
          </p:spPr>
          <p:txBody>
            <a:bodyPr wrap="square" rtlCol="0">
              <a:spAutoFit/>
            </a:bodyPr>
            <a:lstStyle/>
            <a:p>
              <a:r>
                <a:rPr lang="zh-CN" altLang="en-US" sz="6000" b="1" kern="4000" spc="1000" dirty="0">
                  <a:latin typeface="微软雅黑" panose="020B0503020204020204" pitchFamily="34" charset="-122"/>
                  <a:ea typeface="微软雅黑" panose="020B0503020204020204" pitchFamily="34" charset="-122"/>
                </a:rPr>
                <a:t>综合发展</a:t>
              </a:r>
              <a:endParaRPr lang="zh-CN" altLang="en-US" sz="6000" b="1" kern="4000" spc="1000" dirty="0">
                <a:latin typeface="微软雅黑" panose="020B0503020204020204" pitchFamily="34" charset="-122"/>
                <a:ea typeface="微软雅黑" panose="020B0503020204020204" pitchFamily="34" charset="-122"/>
              </a:endParaRPr>
            </a:p>
          </p:txBody>
        </p:sp>
        <p:grpSp>
          <p:nvGrpSpPr>
            <p:cNvPr id="20" name="组合 19"/>
            <p:cNvGrpSpPr/>
            <p:nvPr/>
          </p:nvGrpSpPr>
          <p:grpSpPr>
            <a:xfrm>
              <a:off x="4356000" y="2011471"/>
              <a:ext cx="3373200" cy="1074785"/>
              <a:chOff x="4356000" y="2011471"/>
              <a:chExt cx="3373200" cy="1074785"/>
            </a:xfrm>
          </p:grpSpPr>
          <p:sp>
            <p:nvSpPr>
              <p:cNvPr id="21" name="文本框 20"/>
              <p:cNvSpPr txBox="1"/>
              <p:nvPr/>
            </p:nvSpPr>
            <p:spPr>
              <a:xfrm>
                <a:off x="5576368" y="2011471"/>
                <a:ext cx="1097416" cy="830997"/>
              </a:xfrm>
              <a:prstGeom prst="rect">
                <a:avLst/>
              </a:prstGeom>
              <a:noFill/>
            </p:spPr>
            <p:txBody>
              <a:bodyPr wrap="square" rtlCol="0">
                <a:spAutoFit/>
              </a:bodyPr>
              <a:lstStyle/>
              <a:p>
                <a:r>
                  <a:rPr lang="en-US" altLang="zh-CN" sz="4800" b="1" spc="300" dirty="0">
                    <a:solidFill>
                      <a:srgbClr val="394761"/>
                    </a:solidFill>
                    <a:latin typeface="微软雅黑" panose="020B0503020204020204" pitchFamily="34" charset="-122"/>
                    <a:ea typeface="微软雅黑" panose="020B0503020204020204" pitchFamily="34" charset="-122"/>
                  </a:rPr>
                  <a:t>05</a:t>
                </a:r>
                <a:endParaRPr lang="zh-CN" altLang="en-US" sz="4800" b="1" spc="300" dirty="0">
                  <a:solidFill>
                    <a:srgbClr val="394761"/>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6948000" y="2884646"/>
                <a:ext cx="781200" cy="97536"/>
                <a:chOff x="6398888" y="2980944"/>
                <a:chExt cx="781200" cy="97536"/>
              </a:xfrm>
            </p:grpSpPr>
            <p:cxnSp>
              <p:nvCxnSpPr>
                <p:cNvPr id="27" name="直接连接符 26"/>
                <p:cNvCxnSpPr/>
                <p:nvPr/>
              </p:nvCxnSpPr>
              <p:spPr>
                <a:xfrm flipV="1">
                  <a:off x="6460088" y="3028666"/>
                  <a:ext cx="720000" cy="1046"/>
                </a:xfrm>
                <a:prstGeom prst="line">
                  <a:avLst/>
                </a:prstGeom>
                <a:ln w="3175">
                  <a:solidFill>
                    <a:srgbClr val="D1B696"/>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rot="2684043">
                  <a:off x="6398888" y="2980944"/>
                  <a:ext cx="97536" cy="97536"/>
                </a:xfrm>
                <a:prstGeom prst="rect">
                  <a:avLst/>
                </a:prstGeom>
                <a:solidFill>
                  <a:srgbClr val="D1B6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rot="10800000">
                <a:off x="4356000" y="2883600"/>
                <a:ext cx="780212" cy="97536"/>
                <a:chOff x="6398888" y="2980944"/>
                <a:chExt cx="780212" cy="97536"/>
              </a:xfrm>
            </p:grpSpPr>
            <p:cxnSp>
              <p:nvCxnSpPr>
                <p:cNvPr id="25" name="直接连接符 24"/>
                <p:cNvCxnSpPr/>
                <p:nvPr/>
              </p:nvCxnSpPr>
              <p:spPr>
                <a:xfrm rot="10800000" flipH="1">
                  <a:off x="6459100" y="3028666"/>
                  <a:ext cx="720000" cy="1046"/>
                </a:xfrm>
                <a:prstGeom prst="line">
                  <a:avLst/>
                </a:prstGeom>
                <a:ln w="3175">
                  <a:solidFill>
                    <a:srgbClr val="D1B696"/>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rot="2684043">
                  <a:off x="6398888" y="2980944"/>
                  <a:ext cx="97536" cy="97536"/>
                </a:xfrm>
                <a:prstGeom prst="rect">
                  <a:avLst/>
                </a:prstGeom>
                <a:solidFill>
                  <a:srgbClr val="D1B6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文本框 23"/>
              <p:cNvSpPr txBox="1"/>
              <p:nvPr/>
            </p:nvSpPr>
            <p:spPr>
              <a:xfrm>
                <a:off x="5347410" y="2747702"/>
                <a:ext cx="1620000" cy="338554"/>
              </a:xfrm>
              <a:prstGeom prst="rect">
                <a:avLst/>
              </a:prstGeom>
              <a:noFill/>
            </p:spPr>
            <p:txBody>
              <a:bodyPr wrap="square" rtlCol="0">
                <a:spAutoFit/>
              </a:bodyPr>
              <a:lstStyle/>
              <a:p>
                <a:r>
                  <a:rPr lang="en-US" altLang="zh-CN" sz="1600" spc="300" dirty="0"/>
                  <a:t>PART FIVE</a:t>
                </a:r>
                <a:endParaRPr lang="zh-CN" altLang="en-US" sz="1600" spc="300" dirty="0"/>
              </a:p>
            </p:txBody>
          </p:sp>
        </p:grpSp>
      </p:grpSp>
      <p:grpSp>
        <p:nvGrpSpPr>
          <p:cNvPr id="31" name="组合 30"/>
          <p:cNvGrpSpPr/>
          <p:nvPr/>
        </p:nvGrpSpPr>
        <p:grpSpPr>
          <a:xfrm>
            <a:off x="4432299" y="-2"/>
            <a:ext cx="3327402" cy="1663702"/>
            <a:chOff x="4432299" y="-2"/>
            <a:chExt cx="3327402" cy="1663702"/>
          </a:xfrm>
        </p:grpSpPr>
        <p:sp>
          <p:nvSpPr>
            <p:cNvPr id="32" name="任意多边形: 形状 31"/>
            <p:cNvSpPr/>
            <p:nvPr/>
          </p:nvSpPr>
          <p:spPr>
            <a:xfrm>
              <a:off x="4432299" y="-2"/>
              <a:ext cx="3327402" cy="1663702"/>
            </a:xfrm>
            <a:custGeom>
              <a:avLst/>
              <a:gdLst>
                <a:gd name="connsiteX0" fmla="*/ 0 w 3389498"/>
                <a:gd name="connsiteY0" fmla="*/ 0 h 1694750"/>
                <a:gd name="connsiteX1" fmla="*/ 3389498 w 3389498"/>
                <a:gd name="connsiteY1" fmla="*/ 0 h 1694750"/>
                <a:gd name="connsiteX2" fmla="*/ 3389498 w 3389498"/>
                <a:gd name="connsiteY2" fmla="*/ 1 h 1694750"/>
                <a:gd name="connsiteX3" fmla="*/ 1694749 w 3389498"/>
                <a:gd name="connsiteY3" fmla="*/ 1694750 h 1694750"/>
                <a:gd name="connsiteX4" fmla="*/ 0 w 3389498"/>
                <a:gd name="connsiteY4" fmla="*/ 1 h 169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9497" h="1694750">
                  <a:moveTo>
                    <a:pt x="0" y="0"/>
                  </a:moveTo>
                  <a:lnTo>
                    <a:pt x="3389498" y="0"/>
                  </a:lnTo>
                  <a:lnTo>
                    <a:pt x="3389498" y="1"/>
                  </a:lnTo>
                  <a:cubicBezTo>
                    <a:pt x="3389498" y="935985"/>
                    <a:pt x="2630733" y="1694750"/>
                    <a:pt x="1694749" y="1694750"/>
                  </a:cubicBezTo>
                  <a:cubicBezTo>
                    <a:pt x="758765" y="1694750"/>
                    <a:pt x="0" y="935985"/>
                    <a:pt x="0" y="1"/>
                  </a:cubicBezTo>
                  <a:close/>
                </a:path>
              </a:pathLst>
            </a:custGeom>
            <a:solidFill>
              <a:srgbClr val="3947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graduation-hat-front-view_27483"/>
            <p:cNvSpPr>
              <a:spLocks noChangeAspect="1"/>
            </p:cNvSpPr>
            <p:nvPr/>
          </p:nvSpPr>
          <p:spPr bwMode="auto">
            <a:xfrm>
              <a:off x="5180644" y="208110"/>
              <a:ext cx="1830718" cy="1156799"/>
            </a:xfrm>
            <a:custGeom>
              <a:avLst/>
              <a:gdLst>
                <a:gd name="connsiteX0" fmla="*/ 104550 w 604718"/>
                <a:gd name="connsiteY0" fmla="*/ 208330 h 382112"/>
                <a:gd name="connsiteX1" fmla="*/ 156180 w 604718"/>
                <a:gd name="connsiteY1" fmla="*/ 208330 h 382112"/>
                <a:gd name="connsiteX2" fmla="*/ 261642 w 604718"/>
                <a:gd name="connsiteY2" fmla="*/ 248878 h 382112"/>
                <a:gd name="connsiteX3" fmla="*/ 298947 w 604718"/>
                <a:gd name="connsiteY3" fmla="*/ 255007 h 382112"/>
                <a:gd name="connsiteX4" fmla="*/ 340187 w 604718"/>
                <a:gd name="connsiteY4" fmla="*/ 247621 h 382112"/>
                <a:gd name="connsiteX5" fmla="*/ 433687 w 604718"/>
                <a:gd name="connsiteY5" fmla="*/ 208330 h 382112"/>
                <a:gd name="connsiteX6" fmla="*/ 490825 w 604718"/>
                <a:gd name="connsiteY6" fmla="*/ 208330 h 382112"/>
                <a:gd name="connsiteX7" fmla="*/ 490825 w 604718"/>
                <a:gd name="connsiteY7" fmla="*/ 271509 h 382112"/>
                <a:gd name="connsiteX8" fmla="*/ 458400 w 604718"/>
                <a:gd name="connsiteY8" fmla="*/ 320701 h 382112"/>
                <a:gd name="connsiteX9" fmla="*/ 329326 w 604718"/>
                <a:gd name="connsiteY9" fmla="*/ 376337 h 382112"/>
                <a:gd name="connsiteX10" fmla="*/ 264632 w 604718"/>
                <a:gd name="connsiteY10" fmla="*/ 376337 h 382112"/>
                <a:gd name="connsiteX11" fmla="*/ 136819 w 604718"/>
                <a:gd name="connsiteY11" fmla="*/ 320701 h 382112"/>
                <a:gd name="connsiteX12" fmla="*/ 104550 w 604718"/>
                <a:gd name="connsiteY12" fmla="*/ 271509 h 382112"/>
                <a:gd name="connsiteX13" fmla="*/ 300973 w 604718"/>
                <a:gd name="connsiteY13" fmla="*/ 5 h 382112"/>
                <a:gd name="connsiteX14" fmla="*/ 334162 w 604718"/>
                <a:gd name="connsiteY14" fmla="*/ 4701 h 382112"/>
                <a:gd name="connsiteX15" fmla="*/ 581267 w 604718"/>
                <a:gd name="connsiteY15" fmla="*/ 92552 h 382112"/>
                <a:gd name="connsiteX16" fmla="*/ 588822 w 604718"/>
                <a:gd name="connsiteY16" fmla="*/ 114398 h 382112"/>
                <a:gd name="connsiteX17" fmla="*/ 589136 w 604718"/>
                <a:gd name="connsiteY17" fmla="*/ 114398 h 382112"/>
                <a:gd name="connsiteX18" fmla="*/ 589136 w 604718"/>
                <a:gd name="connsiteY18" fmla="*/ 270771 h 382112"/>
                <a:gd name="connsiteX19" fmla="*/ 604718 w 604718"/>
                <a:gd name="connsiteY19" fmla="*/ 321376 h 382112"/>
                <a:gd name="connsiteX20" fmla="*/ 561278 w 604718"/>
                <a:gd name="connsiteY20" fmla="*/ 321376 h 382112"/>
                <a:gd name="connsiteX21" fmla="*/ 576388 w 604718"/>
                <a:gd name="connsiteY21" fmla="*/ 271242 h 382112"/>
                <a:gd name="connsiteX22" fmla="*/ 576388 w 604718"/>
                <a:gd name="connsiteY22" fmla="*/ 120370 h 382112"/>
                <a:gd name="connsiteX23" fmla="*/ 333376 w 604718"/>
                <a:gd name="connsiteY23" fmla="*/ 222680 h 382112"/>
                <a:gd name="connsiteX24" fmla="*/ 268058 w 604718"/>
                <a:gd name="connsiteY24" fmla="*/ 223780 h 382112"/>
                <a:gd name="connsiteX25" fmla="*/ 13556 w 604718"/>
                <a:gd name="connsiteY25" fmla="*/ 125870 h 382112"/>
                <a:gd name="connsiteX26" fmla="*/ 13714 w 604718"/>
                <a:gd name="connsiteY26" fmla="*/ 100882 h 382112"/>
                <a:gd name="connsiteX27" fmla="*/ 267901 w 604718"/>
                <a:gd name="connsiteY27" fmla="*/ 5329 h 382112"/>
                <a:gd name="connsiteX28" fmla="*/ 300973 w 604718"/>
                <a:gd name="connsiteY28" fmla="*/ 5 h 38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4718" h="382112">
                  <a:moveTo>
                    <a:pt x="104550" y="208330"/>
                  </a:moveTo>
                  <a:lnTo>
                    <a:pt x="156180" y="208330"/>
                  </a:lnTo>
                  <a:lnTo>
                    <a:pt x="261642" y="248878"/>
                  </a:lnTo>
                  <a:cubicBezTo>
                    <a:pt x="274864" y="253907"/>
                    <a:pt x="289188" y="255007"/>
                    <a:pt x="298947" y="255007"/>
                  </a:cubicBezTo>
                  <a:cubicBezTo>
                    <a:pt x="314373" y="255007"/>
                    <a:pt x="329012" y="252493"/>
                    <a:pt x="340187" y="247621"/>
                  </a:cubicBezTo>
                  <a:lnTo>
                    <a:pt x="433687" y="208330"/>
                  </a:lnTo>
                  <a:lnTo>
                    <a:pt x="490825" y="208330"/>
                  </a:lnTo>
                  <a:lnTo>
                    <a:pt x="490825" y="271509"/>
                  </a:lnTo>
                  <a:cubicBezTo>
                    <a:pt x="490825" y="290998"/>
                    <a:pt x="476344" y="313000"/>
                    <a:pt x="458400" y="320701"/>
                  </a:cubicBezTo>
                  <a:lnTo>
                    <a:pt x="329326" y="376337"/>
                  </a:lnTo>
                  <a:cubicBezTo>
                    <a:pt x="311382" y="384038"/>
                    <a:pt x="282419" y="384038"/>
                    <a:pt x="264632" y="376337"/>
                  </a:cubicBezTo>
                  <a:lnTo>
                    <a:pt x="136819" y="320701"/>
                  </a:lnTo>
                  <a:cubicBezTo>
                    <a:pt x="119032" y="313000"/>
                    <a:pt x="104550" y="290998"/>
                    <a:pt x="104550" y="271509"/>
                  </a:cubicBezTo>
                  <a:close/>
                  <a:moveTo>
                    <a:pt x="300973" y="5"/>
                  </a:moveTo>
                  <a:cubicBezTo>
                    <a:pt x="312954" y="-93"/>
                    <a:pt x="324955" y="1479"/>
                    <a:pt x="334162" y="4701"/>
                  </a:cubicBezTo>
                  <a:lnTo>
                    <a:pt x="581267" y="92552"/>
                  </a:lnTo>
                  <a:cubicBezTo>
                    <a:pt x="596849" y="98053"/>
                    <a:pt x="599210" y="107168"/>
                    <a:pt x="588822" y="114398"/>
                  </a:cubicBezTo>
                  <a:lnTo>
                    <a:pt x="589136" y="114398"/>
                  </a:lnTo>
                  <a:lnTo>
                    <a:pt x="589136" y="270771"/>
                  </a:lnTo>
                  <a:lnTo>
                    <a:pt x="604718" y="321376"/>
                  </a:lnTo>
                  <a:lnTo>
                    <a:pt x="561278" y="321376"/>
                  </a:lnTo>
                  <a:lnTo>
                    <a:pt x="576388" y="271242"/>
                  </a:lnTo>
                  <a:lnTo>
                    <a:pt x="576388" y="120370"/>
                  </a:lnTo>
                  <a:lnTo>
                    <a:pt x="333376" y="222680"/>
                  </a:lnTo>
                  <a:cubicBezTo>
                    <a:pt x="315433" y="230224"/>
                    <a:pt x="286158" y="230695"/>
                    <a:pt x="268058" y="223780"/>
                  </a:cubicBezTo>
                  <a:lnTo>
                    <a:pt x="13556" y="125870"/>
                  </a:lnTo>
                  <a:cubicBezTo>
                    <a:pt x="-4544" y="118798"/>
                    <a:pt x="-4544" y="107640"/>
                    <a:pt x="13714" y="100882"/>
                  </a:cubicBezTo>
                  <a:lnTo>
                    <a:pt x="267901" y="5329"/>
                  </a:lnTo>
                  <a:cubicBezTo>
                    <a:pt x="277030" y="1872"/>
                    <a:pt x="288991" y="104"/>
                    <a:pt x="300973" y="5"/>
                  </a:cubicBezTo>
                  <a:close/>
                </a:path>
              </a:pathLst>
            </a:custGeom>
            <a:noFill/>
            <a:ln w="41275">
              <a:solidFill>
                <a:schemeClr val="bg1"/>
              </a:solidFill>
            </a:ln>
          </p:spPr>
          <p:txBody>
            <a:bodyPr/>
            <a:lstStyle/>
            <a:p>
              <a:endParaRPr dirty="0"/>
            </a:p>
          </p:txBody>
        </p:sp>
      </p:grpSp>
    </p:spTree>
    <p:custDataLst>
      <p:tags r:id="rId1"/>
    </p:custData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powerpoint template design by DAJU_PPT正版来源小红书大橘PPT微信DAJU_PPT请勿抄袭搬运！盗版必究！"/>
          <p:cNvSpPr/>
          <p:nvPr/>
        </p:nvSpPr>
        <p:spPr>
          <a:xfrm>
            <a:off x="351099" y="312517"/>
            <a:ext cx="11489802" cy="6302416"/>
          </a:xfrm>
          <a:prstGeom prst="rect">
            <a:avLst/>
          </a:prstGeom>
          <a:noFill/>
          <a:ln w="19050" cap="flat" cmpd="sng" algn="ctr">
            <a:solidFill>
              <a:schemeClr val="accent2"/>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powerpoint template design by DAJU_PPT正版来源小红书大橘PPT微信DAJU_PPT请勿抄袭搬运！盗版必究！"/>
          <p:cNvSpPr/>
          <p:nvPr/>
        </p:nvSpPr>
        <p:spPr>
          <a:xfrm>
            <a:off x="0" y="5842000"/>
            <a:ext cx="12192000" cy="1016000"/>
          </a:xfrm>
          <a:custGeom>
            <a:avLst/>
            <a:gdLst>
              <a:gd name="connsiteX0" fmla="*/ 6096000 w 12192000"/>
              <a:gd name="connsiteY0" fmla="*/ 0 h 1016000"/>
              <a:gd name="connsiteX1" fmla="*/ 11872101 w 12192000"/>
              <a:gd name="connsiteY1" fmla="*/ 363047 h 1016000"/>
              <a:gd name="connsiteX2" fmla="*/ 12192000 w 12192000"/>
              <a:gd name="connsiteY2" fmla="*/ 416457 h 1016000"/>
              <a:gd name="connsiteX3" fmla="*/ 12192000 w 12192000"/>
              <a:gd name="connsiteY3" fmla="*/ 1016000 h 1016000"/>
              <a:gd name="connsiteX4" fmla="*/ 0 w 12192000"/>
              <a:gd name="connsiteY4" fmla="*/ 1016000 h 1016000"/>
              <a:gd name="connsiteX5" fmla="*/ 0 w 12192000"/>
              <a:gd name="connsiteY5" fmla="*/ 416457 h 1016000"/>
              <a:gd name="connsiteX6" fmla="*/ 319900 w 12192000"/>
              <a:gd name="connsiteY6" fmla="*/ 363047 h 1016000"/>
              <a:gd name="connsiteX7" fmla="*/ 6096000 w 12192000"/>
              <a:gd name="connsiteY7" fmla="*/ 0 h 10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016000">
                <a:moveTo>
                  <a:pt x="6096000" y="0"/>
                </a:moveTo>
                <a:cubicBezTo>
                  <a:pt x="8351708" y="0"/>
                  <a:pt x="10393868" y="138738"/>
                  <a:pt x="11872101" y="363047"/>
                </a:cubicBezTo>
                <a:lnTo>
                  <a:pt x="12192000" y="416457"/>
                </a:lnTo>
                <a:lnTo>
                  <a:pt x="12192000" y="1016000"/>
                </a:lnTo>
                <a:lnTo>
                  <a:pt x="0" y="1016000"/>
                </a:lnTo>
                <a:lnTo>
                  <a:pt x="0" y="416457"/>
                </a:lnTo>
                <a:lnTo>
                  <a:pt x="319900" y="363047"/>
                </a:lnTo>
                <a:cubicBezTo>
                  <a:pt x="1798133" y="138738"/>
                  <a:pt x="3840293" y="0"/>
                  <a:pt x="6096000" y="0"/>
                </a:cubicBezTo>
                <a:close/>
              </a:path>
            </a:pathLst>
          </a:cu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p:cNvSpPr/>
          <p:nvPr/>
        </p:nvSpPr>
        <p:spPr>
          <a:xfrm>
            <a:off x="4432299" y="-2"/>
            <a:ext cx="3327402" cy="1663702"/>
          </a:xfrm>
          <a:custGeom>
            <a:avLst/>
            <a:gdLst>
              <a:gd name="connsiteX0" fmla="*/ 0 w 3389498"/>
              <a:gd name="connsiteY0" fmla="*/ 0 h 1694750"/>
              <a:gd name="connsiteX1" fmla="*/ 3389498 w 3389498"/>
              <a:gd name="connsiteY1" fmla="*/ 0 h 1694750"/>
              <a:gd name="connsiteX2" fmla="*/ 3389498 w 3389498"/>
              <a:gd name="connsiteY2" fmla="*/ 1 h 1694750"/>
              <a:gd name="connsiteX3" fmla="*/ 1694749 w 3389498"/>
              <a:gd name="connsiteY3" fmla="*/ 1694750 h 1694750"/>
              <a:gd name="connsiteX4" fmla="*/ 0 w 3389498"/>
              <a:gd name="connsiteY4" fmla="*/ 1 h 169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9497" h="1694750">
                <a:moveTo>
                  <a:pt x="0" y="0"/>
                </a:moveTo>
                <a:lnTo>
                  <a:pt x="3389498" y="0"/>
                </a:lnTo>
                <a:lnTo>
                  <a:pt x="3389498" y="1"/>
                </a:lnTo>
                <a:cubicBezTo>
                  <a:pt x="3389498" y="935985"/>
                  <a:pt x="2630733" y="1694750"/>
                  <a:pt x="1694749" y="1694750"/>
                </a:cubicBezTo>
                <a:cubicBezTo>
                  <a:pt x="758765" y="1694750"/>
                  <a:pt x="0" y="935985"/>
                  <a:pt x="0" y="1"/>
                </a:cubicBezTo>
                <a:close/>
              </a:path>
            </a:pathLst>
          </a:custGeom>
          <a:solidFill>
            <a:srgbClr val="3947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powerpoint template design by DAJU_PPT正版来源小红书大橘PPT微信DAJU_PPT请勿抄袭搬运！盗版必究！-1"/>
          <p:cNvSpPr/>
          <p:nvPr/>
        </p:nvSpPr>
        <p:spPr>
          <a:xfrm>
            <a:off x="5309815" y="339253"/>
            <a:ext cx="1572369" cy="830997"/>
          </a:xfrm>
          <a:prstGeom prst="rect">
            <a:avLst/>
          </a:prstGeom>
        </p:spPr>
        <p:txBody>
          <a:bodyPr wrap="square" lIns="0" tIns="0" rIns="0" bIns="0">
            <a:spAutoFit/>
          </a:bodyPr>
          <a:lstStyle/>
          <a:p>
            <a:pPr algn="ctr" fontAlgn="base"/>
            <a:r>
              <a:rPr lang="zh-CN" altLang="en-US" sz="5400" b="1" spc="600" dirty="0">
                <a:solidFill>
                  <a:schemeClr val="bg1"/>
                </a:solidFill>
                <a:cs typeface="+mn-ea"/>
                <a:sym typeface="+mn-lt"/>
              </a:rPr>
              <a:t>目录</a:t>
            </a:r>
            <a:endParaRPr lang="zh-CN" altLang="en-US" sz="5400" b="1" spc="600" dirty="0">
              <a:solidFill>
                <a:schemeClr val="bg1"/>
              </a:solidFill>
              <a:cs typeface="+mn-ea"/>
              <a:sym typeface="+mn-lt"/>
            </a:endParaRPr>
          </a:p>
        </p:txBody>
      </p:sp>
      <p:grpSp>
        <p:nvGrpSpPr>
          <p:cNvPr id="7" name="组合 6"/>
          <p:cNvGrpSpPr/>
          <p:nvPr>
            <p:custDataLst>
              <p:tags r:id="rId1"/>
            </p:custDataLst>
          </p:nvPr>
        </p:nvGrpSpPr>
        <p:grpSpPr>
          <a:xfrm>
            <a:off x="425450" y="2508250"/>
            <a:ext cx="11364595" cy="1406525"/>
            <a:chOff x="670" y="3950"/>
            <a:chExt cx="17897" cy="2215"/>
          </a:xfrm>
        </p:grpSpPr>
        <p:grpSp>
          <p:nvGrpSpPr>
            <p:cNvPr id="92" name="组合 91"/>
            <p:cNvGrpSpPr/>
            <p:nvPr>
              <p:custDataLst>
                <p:tags r:id="rId2"/>
              </p:custDataLst>
            </p:nvPr>
          </p:nvGrpSpPr>
          <p:grpSpPr>
            <a:xfrm rot="0">
              <a:off x="670" y="3950"/>
              <a:ext cx="2795" cy="2021"/>
              <a:chOff x="747647" y="2721751"/>
              <a:chExt cx="2007055" cy="1450943"/>
            </a:xfrm>
          </p:grpSpPr>
          <p:sp>
            <p:nvSpPr>
              <p:cNvPr id="2" name="powerpoint template design by DAJU_PPT正版来源小红书大橘PPT微信DAJU_PPT请勿抄袭搬运！盗版必究！-1"/>
              <p:cNvSpPr txBox="1"/>
              <p:nvPr>
                <p:custDataLst>
                  <p:tags r:id="rId3"/>
                </p:custDataLst>
              </p:nvPr>
            </p:nvSpPr>
            <p:spPr>
              <a:xfrm>
                <a:off x="747647" y="3581024"/>
                <a:ext cx="2007055" cy="591670"/>
              </a:xfrm>
              <a:prstGeom prst="rect">
                <a:avLst/>
              </a:prstGeom>
              <a:noFill/>
            </p:spPr>
            <p:txBody>
              <a:bodyPr wrap="none" rtlCol="0">
                <a:spAutoFit/>
              </a:bodyPr>
              <a:lstStyle/>
              <a:p>
                <a:pPr algn="ctr"/>
                <a:r>
                  <a:rPr lang="zh-CN" altLang="en-US" sz="2800" b="1" spc="300" dirty="0">
                    <a:solidFill>
                      <a:srgbClr val="334761"/>
                    </a:solidFill>
                  </a:rPr>
                  <a:t>基本信息</a:t>
                </a:r>
                <a:endParaRPr lang="zh-CN" altLang="en-US" sz="2800" b="1" spc="300" dirty="0">
                  <a:solidFill>
                    <a:srgbClr val="334761"/>
                  </a:solidFill>
                </a:endParaRPr>
              </a:p>
            </p:txBody>
          </p:sp>
          <p:grpSp>
            <p:nvGrpSpPr>
              <p:cNvPr id="33" name="组合 32"/>
              <p:cNvGrpSpPr/>
              <p:nvPr/>
            </p:nvGrpSpPr>
            <p:grpSpPr>
              <a:xfrm>
                <a:off x="1439999" y="2721751"/>
                <a:ext cx="748800" cy="748800"/>
                <a:chOff x="1804935" y="2483214"/>
                <a:chExt cx="935997" cy="748800"/>
              </a:xfrm>
            </p:grpSpPr>
            <p:sp>
              <p:nvSpPr>
                <p:cNvPr id="32" name="powerpoint template design by DAJU_PPT正版来源小红书大橘PPT微信DAJU_PPT请勿抄袭搬运！盗版必究！-3"/>
                <p:cNvSpPr txBox="1"/>
                <p:nvPr>
                  <p:custDataLst>
                    <p:tags r:id="rId4"/>
                  </p:custDataLst>
                </p:nvPr>
              </p:nvSpPr>
              <p:spPr>
                <a:xfrm>
                  <a:off x="1804935" y="2483214"/>
                  <a:ext cx="935997" cy="748800"/>
                </a:xfrm>
                <a:prstGeom prst="ellipse">
                  <a:avLst/>
                </a:prstGeom>
                <a:noFill/>
                <a:ln w="6350" cap="flat" cmpd="sng" algn="ctr">
                  <a:solidFill>
                    <a:srgbClr val="000000">
                      <a:alpha val="20000"/>
                    </a:srgbClr>
                  </a:solidFill>
                  <a:prstDash val="solid"/>
                  <a:round/>
                  <a:headEnd type="none" w="med" len="med"/>
                  <a:tailEnd type="none" w="med" len="med"/>
                </a:ln>
              </p:spPr>
              <p:txBody>
                <a:bodyPr wrap="none" lIns="0" tIns="0" rIns="0" bIns="0" rtlCol="0">
                  <a:noAutofit/>
                </a:bodyPr>
                <a:lstStyle/>
                <a:p>
                  <a:pPr algn="ctr"/>
                  <a:endParaRPr lang="zh-CN" altLang="en-US" dirty="0"/>
                </a:p>
              </p:txBody>
            </p:sp>
            <p:sp>
              <p:nvSpPr>
                <p:cNvPr id="30" name="powerpoint template design by DAJU_PPT正版来源小红书大橘PPT微信DAJU_PPT请勿抄袭搬运！盗版必究！-4"/>
                <p:cNvSpPr txBox="1"/>
                <p:nvPr>
                  <p:custDataLst>
                    <p:tags r:id="rId5"/>
                  </p:custDataLst>
                </p:nvPr>
              </p:nvSpPr>
              <p:spPr>
                <a:xfrm>
                  <a:off x="1862699" y="2526414"/>
                  <a:ext cx="827997" cy="662400"/>
                </a:xfrm>
                <a:prstGeom prst="ellipse">
                  <a:avLst/>
                </a:prstGeom>
                <a:noFill/>
                <a:ln w="12700" cap="flat" cmpd="sng" algn="ctr">
                  <a:solidFill>
                    <a:srgbClr val="000000">
                      <a:alpha val="40000"/>
                    </a:srgbClr>
                  </a:solidFill>
                  <a:prstDash val="solid"/>
                  <a:round/>
                  <a:headEnd type="none" w="med" len="med"/>
                  <a:tailEnd type="none" w="med" len="med"/>
                </a:ln>
              </p:spPr>
              <p:txBody>
                <a:bodyPr wrap="none" lIns="0" tIns="0" rIns="0" bIns="0" rtlCol="0">
                  <a:noAutofit/>
                </a:bodyPr>
                <a:lstStyle/>
                <a:p>
                  <a:pPr algn="ctr"/>
                  <a:endParaRPr lang="zh-CN" altLang="en-US" dirty="0"/>
                </a:p>
              </p:txBody>
            </p:sp>
            <p:sp>
              <p:nvSpPr>
                <p:cNvPr id="13" name="powerpoint template design by DAJU_PPT正版来源小红书大橘PPT微信DAJU_PPT请勿抄袭搬运！盗版必究！-5"/>
                <p:cNvSpPr txBox="1"/>
                <p:nvPr>
                  <p:custDataLst>
                    <p:tags r:id="rId6"/>
                  </p:custDataLst>
                </p:nvPr>
              </p:nvSpPr>
              <p:spPr>
                <a:xfrm>
                  <a:off x="2006598" y="2550944"/>
                  <a:ext cx="575999" cy="576000"/>
                </a:xfrm>
                <a:prstGeom prst="ellipse">
                  <a:avLst/>
                </a:prstGeom>
                <a:noFill/>
              </p:spPr>
              <p:txBody>
                <a:bodyPr wrap="none" lIns="0" tIns="0" rIns="0" bIns="0" rtlCol="0">
                  <a:spAutoFit/>
                </a:bodyPr>
                <a:lstStyle/>
                <a:p>
                  <a:pPr algn="ctr"/>
                  <a:r>
                    <a:rPr lang="en-US" altLang="zh-CN" sz="2800" b="1" dirty="0">
                      <a:solidFill>
                        <a:schemeClr val="accent2"/>
                      </a:solidFill>
                    </a:rPr>
                    <a:t>01</a:t>
                  </a:r>
                  <a:endParaRPr lang="zh-CN" altLang="en-US" sz="2800" b="1" dirty="0">
                    <a:solidFill>
                      <a:schemeClr val="accent2"/>
                    </a:solidFill>
                  </a:endParaRPr>
                </a:p>
              </p:txBody>
            </p:sp>
          </p:grpSp>
        </p:grpSp>
        <p:cxnSp>
          <p:nvCxnSpPr>
            <p:cNvPr id="49" name="powerpoint template design by DAJU_PPT正版来源小红书大橘PPT微信DAJU_PPT请勿抄袭搬运！盗版必究！-21"/>
            <p:cNvCxnSpPr/>
            <p:nvPr>
              <p:custDataLst>
                <p:tags r:id="rId7"/>
              </p:custDataLst>
            </p:nvPr>
          </p:nvCxnSpPr>
          <p:spPr>
            <a:xfrm>
              <a:off x="3589" y="4174"/>
              <a:ext cx="0" cy="199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0" name="powerpoint template design by DAJU_PPT正版来源小红书大橘PPT微信DAJU_PPT请勿抄袭搬运！盗版必究！-22"/>
            <p:cNvCxnSpPr/>
            <p:nvPr>
              <p:custDataLst>
                <p:tags r:id="rId8"/>
              </p:custDataLst>
            </p:nvPr>
          </p:nvCxnSpPr>
          <p:spPr>
            <a:xfrm>
              <a:off x="9505" y="4174"/>
              <a:ext cx="0" cy="199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powerpoint template design by DAJU_PPT正版来源小红书大橘PPT微信DAJU_PPT请勿抄袭搬运！盗版必究！-23"/>
            <p:cNvCxnSpPr/>
            <p:nvPr>
              <p:custDataLst>
                <p:tags r:id="rId9"/>
              </p:custDataLst>
            </p:nvPr>
          </p:nvCxnSpPr>
          <p:spPr>
            <a:xfrm>
              <a:off x="12563" y="4174"/>
              <a:ext cx="0" cy="199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powerpoint template design by DAJU_PPT正版来源小红书大橘PPT微信DAJU_PPT请勿抄袭搬运！盗版必究！-22"/>
            <p:cNvCxnSpPr/>
            <p:nvPr>
              <p:custDataLst>
                <p:tags r:id="rId10"/>
              </p:custDataLst>
            </p:nvPr>
          </p:nvCxnSpPr>
          <p:spPr>
            <a:xfrm>
              <a:off x="6447" y="4175"/>
              <a:ext cx="0" cy="199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powerpoint template design by DAJU_PPT正版来源小红书大橘PPT微信DAJU_PPT请勿抄袭搬运！盗版必究！-6"/>
            <p:cNvSpPr txBox="1"/>
            <p:nvPr>
              <p:custDataLst>
                <p:tags r:id="rId11"/>
              </p:custDataLst>
            </p:nvPr>
          </p:nvSpPr>
          <p:spPr>
            <a:xfrm>
              <a:off x="6588" y="5147"/>
              <a:ext cx="2837" cy="824"/>
            </a:xfrm>
            <a:prstGeom prst="rect">
              <a:avLst/>
            </a:prstGeom>
            <a:noFill/>
          </p:spPr>
          <p:txBody>
            <a:bodyPr wrap="square" rtlCol="0">
              <a:spAutoFit/>
            </a:bodyPr>
            <a:lstStyle/>
            <a:p>
              <a:pPr algn="ctr"/>
              <a:r>
                <a:rPr lang="zh-CN" altLang="en-US" sz="2800" b="1" spc="300" dirty="0">
                  <a:solidFill>
                    <a:srgbClr val="334761"/>
                  </a:solidFill>
                </a:rPr>
                <a:t>荣誉情况</a:t>
              </a:r>
              <a:endParaRPr lang="zh-CN" altLang="en-US" sz="2800" b="1" spc="300" dirty="0">
                <a:solidFill>
                  <a:srgbClr val="334761"/>
                </a:solidFill>
              </a:endParaRPr>
            </a:p>
          </p:txBody>
        </p:sp>
        <p:grpSp>
          <p:nvGrpSpPr>
            <p:cNvPr id="57" name="组合 56"/>
            <p:cNvGrpSpPr/>
            <p:nvPr>
              <p:custDataLst>
                <p:tags r:id="rId12"/>
              </p:custDataLst>
            </p:nvPr>
          </p:nvGrpSpPr>
          <p:grpSpPr>
            <a:xfrm rot="0">
              <a:off x="7419" y="3950"/>
              <a:ext cx="1043" cy="1043"/>
              <a:chOff x="1804935" y="2483214"/>
              <a:chExt cx="935997" cy="748800"/>
            </a:xfrm>
          </p:grpSpPr>
          <p:sp>
            <p:nvSpPr>
              <p:cNvPr id="58" name="powerpoint template design by DAJU_PPT正版来源小红书大橘PPT微信DAJU_PPT请勿抄袭搬运！盗版必究！-3"/>
              <p:cNvSpPr txBox="1"/>
              <p:nvPr>
                <p:custDataLst>
                  <p:tags r:id="rId13"/>
                </p:custDataLst>
              </p:nvPr>
            </p:nvSpPr>
            <p:spPr>
              <a:xfrm>
                <a:off x="1804935" y="2483214"/>
                <a:ext cx="935997" cy="748800"/>
              </a:xfrm>
              <a:prstGeom prst="ellipse">
                <a:avLst/>
              </a:prstGeom>
              <a:noFill/>
              <a:ln w="6350" cap="flat" cmpd="sng" algn="ctr">
                <a:solidFill>
                  <a:srgbClr val="000000">
                    <a:alpha val="20000"/>
                  </a:srgbClr>
                </a:solidFill>
                <a:prstDash val="solid"/>
                <a:round/>
                <a:headEnd type="none" w="med" len="med"/>
                <a:tailEnd type="none" w="med" len="med"/>
              </a:ln>
            </p:spPr>
            <p:txBody>
              <a:bodyPr wrap="none" lIns="0" tIns="0" rIns="0" bIns="0" rtlCol="0">
                <a:noAutofit/>
              </a:bodyPr>
              <a:lstStyle/>
              <a:p>
                <a:pPr algn="ctr"/>
                <a:endParaRPr lang="zh-CN" altLang="en-US" dirty="0"/>
              </a:p>
            </p:txBody>
          </p:sp>
          <p:sp>
            <p:nvSpPr>
              <p:cNvPr id="59" name="powerpoint template design by DAJU_PPT正版来源小红书大橘PPT微信DAJU_PPT请勿抄袭搬运！盗版必究！-4"/>
              <p:cNvSpPr txBox="1"/>
              <p:nvPr>
                <p:custDataLst>
                  <p:tags r:id="rId14"/>
                </p:custDataLst>
              </p:nvPr>
            </p:nvSpPr>
            <p:spPr>
              <a:xfrm>
                <a:off x="1862699" y="2526414"/>
                <a:ext cx="827997" cy="662400"/>
              </a:xfrm>
              <a:prstGeom prst="ellipse">
                <a:avLst/>
              </a:prstGeom>
              <a:noFill/>
              <a:ln w="12700" cap="flat" cmpd="sng" algn="ctr">
                <a:solidFill>
                  <a:srgbClr val="000000">
                    <a:alpha val="40000"/>
                  </a:srgbClr>
                </a:solidFill>
                <a:prstDash val="solid"/>
                <a:round/>
                <a:headEnd type="none" w="med" len="med"/>
                <a:tailEnd type="none" w="med" len="med"/>
              </a:ln>
            </p:spPr>
            <p:txBody>
              <a:bodyPr wrap="none" lIns="0" tIns="0" rIns="0" bIns="0" rtlCol="0">
                <a:noAutofit/>
              </a:bodyPr>
              <a:lstStyle/>
              <a:p>
                <a:pPr algn="ctr"/>
                <a:endParaRPr lang="zh-CN" altLang="en-US" dirty="0"/>
              </a:p>
            </p:txBody>
          </p:sp>
          <p:sp>
            <p:nvSpPr>
              <p:cNvPr id="61" name="powerpoint template design by DAJU_PPT正版来源小红书大橘PPT微信DAJU_PPT请勿抄袭搬运！盗版必究！-5"/>
              <p:cNvSpPr txBox="1"/>
              <p:nvPr>
                <p:custDataLst>
                  <p:tags r:id="rId15"/>
                </p:custDataLst>
              </p:nvPr>
            </p:nvSpPr>
            <p:spPr>
              <a:xfrm>
                <a:off x="1942391" y="2550944"/>
                <a:ext cx="704411" cy="605909"/>
              </a:xfrm>
              <a:prstGeom prst="ellipse">
                <a:avLst/>
              </a:prstGeom>
              <a:noFill/>
            </p:spPr>
            <p:txBody>
              <a:bodyPr wrap="none" lIns="0" tIns="0" rIns="0" bIns="0" rtlCol="0">
                <a:spAutoFit/>
              </a:bodyPr>
              <a:lstStyle/>
              <a:p>
                <a:pPr algn="ctr"/>
                <a:r>
                  <a:rPr lang="en-US" altLang="zh-CN" sz="2800" b="1" dirty="0">
                    <a:solidFill>
                      <a:schemeClr val="accent2"/>
                    </a:solidFill>
                  </a:rPr>
                  <a:t>03</a:t>
                </a:r>
                <a:endParaRPr lang="zh-CN" altLang="en-US" sz="2800" b="1" dirty="0">
                  <a:solidFill>
                    <a:schemeClr val="accent2"/>
                  </a:solidFill>
                </a:endParaRPr>
              </a:p>
            </p:txBody>
          </p:sp>
        </p:grpSp>
        <p:sp>
          <p:nvSpPr>
            <p:cNvPr id="4" name="powerpoint template design by DAJU_PPT正版来源小红书大橘PPT微信DAJU_PPT请勿抄袭搬运！盗版必究！-11"/>
            <p:cNvSpPr txBox="1"/>
            <p:nvPr>
              <p:custDataLst>
                <p:tags r:id="rId16"/>
              </p:custDataLst>
            </p:nvPr>
          </p:nvSpPr>
          <p:spPr>
            <a:xfrm>
              <a:off x="9647" y="5147"/>
              <a:ext cx="2795" cy="824"/>
            </a:xfrm>
            <a:prstGeom prst="rect">
              <a:avLst/>
            </a:prstGeom>
            <a:noFill/>
          </p:spPr>
          <p:txBody>
            <a:bodyPr wrap="none" rtlCol="0">
              <a:spAutoFit/>
            </a:bodyPr>
            <a:lstStyle/>
            <a:p>
              <a:pPr algn="ctr"/>
              <a:r>
                <a:rPr lang="zh-CN" altLang="en-US" sz="2800" b="1" spc="300" dirty="0">
                  <a:solidFill>
                    <a:srgbClr val="334761"/>
                  </a:solidFill>
                </a:rPr>
                <a:t>科研竞赛</a:t>
              </a:r>
              <a:endParaRPr lang="zh-CN" altLang="en-US" sz="2800" b="1" spc="300" dirty="0">
                <a:solidFill>
                  <a:srgbClr val="334761"/>
                </a:solidFill>
              </a:endParaRPr>
            </a:p>
          </p:txBody>
        </p:sp>
        <p:grpSp>
          <p:nvGrpSpPr>
            <p:cNvPr id="63" name="组合 62"/>
            <p:cNvGrpSpPr/>
            <p:nvPr>
              <p:custDataLst>
                <p:tags r:id="rId17"/>
              </p:custDataLst>
            </p:nvPr>
          </p:nvGrpSpPr>
          <p:grpSpPr>
            <a:xfrm rot="0">
              <a:off x="10527" y="3950"/>
              <a:ext cx="1043" cy="1043"/>
              <a:chOff x="1804935" y="2483214"/>
              <a:chExt cx="935997" cy="748800"/>
            </a:xfrm>
          </p:grpSpPr>
          <p:sp>
            <p:nvSpPr>
              <p:cNvPr id="68" name="powerpoint template design by DAJU_PPT正版来源小红书大橘PPT微信DAJU_PPT请勿抄袭搬运！盗版必究！-3"/>
              <p:cNvSpPr txBox="1"/>
              <p:nvPr>
                <p:custDataLst>
                  <p:tags r:id="rId18"/>
                </p:custDataLst>
              </p:nvPr>
            </p:nvSpPr>
            <p:spPr>
              <a:xfrm>
                <a:off x="1804935" y="2483214"/>
                <a:ext cx="935997" cy="748800"/>
              </a:xfrm>
              <a:prstGeom prst="ellipse">
                <a:avLst/>
              </a:prstGeom>
              <a:noFill/>
              <a:ln w="6350" cap="flat" cmpd="sng" algn="ctr">
                <a:solidFill>
                  <a:srgbClr val="000000">
                    <a:alpha val="20000"/>
                  </a:srgbClr>
                </a:solidFill>
                <a:prstDash val="solid"/>
                <a:round/>
                <a:headEnd type="none" w="med" len="med"/>
                <a:tailEnd type="none" w="med" len="med"/>
              </a:ln>
            </p:spPr>
            <p:txBody>
              <a:bodyPr wrap="none" lIns="0" tIns="0" rIns="0" bIns="0" rtlCol="0">
                <a:noAutofit/>
              </a:bodyPr>
              <a:lstStyle/>
              <a:p>
                <a:pPr algn="ctr"/>
                <a:endParaRPr lang="zh-CN" altLang="en-US" dirty="0"/>
              </a:p>
            </p:txBody>
          </p:sp>
          <p:sp>
            <p:nvSpPr>
              <p:cNvPr id="82" name="powerpoint template design by DAJU_PPT正版来源小红书大橘PPT微信DAJU_PPT请勿抄袭搬运！盗版必究！-4"/>
              <p:cNvSpPr txBox="1"/>
              <p:nvPr>
                <p:custDataLst>
                  <p:tags r:id="rId19"/>
                </p:custDataLst>
              </p:nvPr>
            </p:nvSpPr>
            <p:spPr>
              <a:xfrm>
                <a:off x="1862699" y="2526414"/>
                <a:ext cx="827997" cy="662400"/>
              </a:xfrm>
              <a:prstGeom prst="ellipse">
                <a:avLst/>
              </a:prstGeom>
              <a:noFill/>
              <a:ln w="12700" cap="flat" cmpd="sng" algn="ctr">
                <a:solidFill>
                  <a:srgbClr val="000000">
                    <a:alpha val="40000"/>
                  </a:srgbClr>
                </a:solidFill>
                <a:prstDash val="solid"/>
                <a:round/>
                <a:headEnd type="none" w="med" len="med"/>
                <a:tailEnd type="none" w="med" len="med"/>
              </a:ln>
            </p:spPr>
            <p:txBody>
              <a:bodyPr wrap="none" lIns="0" tIns="0" rIns="0" bIns="0" rtlCol="0">
                <a:noAutofit/>
              </a:bodyPr>
              <a:lstStyle/>
              <a:p>
                <a:pPr algn="ctr"/>
                <a:endParaRPr lang="zh-CN" altLang="en-US" dirty="0"/>
              </a:p>
            </p:txBody>
          </p:sp>
          <p:sp>
            <p:nvSpPr>
              <p:cNvPr id="83" name="powerpoint template design by DAJU_PPT正版来源小红书大橘PPT微信DAJU_PPT请勿抄袭搬运！盗版必究！-5"/>
              <p:cNvSpPr txBox="1"/>
              <p:nvPr>
                <p:custDataLst>
                  <p:tags r:id="rId20"/>
                </p:custDataLst>
              </p:nvPr>
            </p:nvSpPr>
            <p:spPr>
              <a:xfrm>
                <a:off x="1935201" y="2550944"/>
                <a:ext cx="704411" cy="605909"/>
              </a:xfrm>
              <a:prstGeom prst="ellipse">
                <a:avLst/>
              </a:prstGeom>
              <a:noFill/>
            </p:spPr>
            <p:txBody>
              <a:bodyPr wrap="none" lIns="0" tIns="0" rIns="0" bIns="0" rtlCol="0">
                <a:spAutoFit/>
              </a:bodyPr>
              <a:lstStyle/>
              <a:p>
                <a:pPr algn="ctr"/>
                <a:r>
                  <a:rPr lang="en-US" altLang="zh-CN" sz="2800" b="1" dirty="0">
                    <a:solidFill>
                      <a:schemeClr val="accent2"/>
                    </a:solidFill>
                  </a:rPr>
                  <a:t>04</a:t>
                </a:r>
                <a:endParaRPr lang="zh-CN" altLang="en-US" sz="2800" b="1" dirty="0">
                  <a:solidFill>
                    <a:schemeClr val="accent2"/>
                  </a:solidFill>
                </a:endParaRPr>
              </a:p>
            </p:txBody>
          </p:sp>
        </p:grpSp>
        <p:sp>
          <p:nvSpPr>
            <p:cNvPr id="6" name="powerpoint template design by DAJU_PPT正版来源小红书大橘PPT微信DAJU_PPT请勿抄袭搬运！盗版必究！-16"/>
            <p:cNvSpPr txBox="1"/>
            <p:nvPr>
              <p:custDataLst>
                <p:tags r:id="rId21"/>
              </p:custDataLst>
            </p:nvPr>
          </p:nvSpPr>
          <p:spPr>
            <a:xfrm>
              <a:off x="12705" y="5147"/>
              <a:ext cx="2795" cy="824"/>
            </a:xfrm>
            <a:prstGeom prst="rect">
              <a:avLst/>
            </a:prstGeom>
            <a:noFill/>
          </p:spPr>
          <p:txBody>
            <a:bodyPr wrap="none" rtlCol="0">
              <a:spAutoFit/>
            </a:bodyPr>
            <a:lstStyle/>
            <a:p>
              <a:pPr algn="ctr"/>
              <a:r>
                <a:rPr lang="zh-CN" altLang="en-US" sz="2800" b="1" spc="300" dirty="0">
                  <a:solidFill>
                    <a:srgbClr val="334761"/>
                  </a:solidFill>
                </a:rPr>
                <a:t>综合发展</a:t>
              </a:r>
              <a:endParaRPr lang="zh-CN" altLang="en-US" sz="2800" b="1" spc="300" dirty="0">
                <a:solidFill>
                  <a:srgbClr val="334761"/>
                </a:solidFill>
              </a:endParaRPr>
            </a:p>
          </p:txBody>
        </p:sp>
        <p:grpSp>
          <p:nvGrpSpPr>
            <p:cNvPr id="84" name="组合 83"/>
            <p:cNvGrpSpPr/>
            <p:nvPr>
              <p:custDataLst>
                <p:tags r:id="rId22"/>
              </p:custDataLst>
            </p:nvPr>
          </p:nvGrpSpPr>
          <p:grpSpPr>
            <a:xfrm rot="0">
              <a:off x="13512" y="3950"/>
              <a:ext cx="1043" cy="1043"/>
              <a:chOff x="1804935" y="2483214"/>
              <a:chExt cx="935997" cy="748800"/>
            </a:xfrm>
          </p:grpSpPr>
          <p:sp>
            <p:nvSpPr>
              <p:cNvPr id="87" name="powerpoint template design by DAJU_PPT正版来源小红书大橘PPT微信DAJU_PPT请勿抄袭搬运！盗版必究！-3"/>
              <p:cNvSpPr txBox="1"/>
              <p:nvPr>
                <p:custDataLst>
                  <p:tags r:id="rId23"/>
                </p:custDataLst>
              </p:nvPr>
            </p:nvSpPr>
            <p:spPr>
              <a:xfrm>
                <a:off x="1804935" y="2483214"/>
                <a:ext cx="935997" cy="748800"/>
              </a:xfrm>
              <a:prstGeom prst="ellipse">
                <a:avLst/>
              </a:prstGeom>
              <a:noFill/>
              <a:ln w="6350" cap="flat" cmpd="sng" algn="ctr">
                <a:solidFill>
                  <a:srgbClr val="000000">
                    <a:alpha val="20000"/>
                  </a:srgbClr>
                </a:solidFill>
                <a:prstDash val="solid"/>
                <a:round/>
                <a:headEnd type="none" w="med" len="med"/>
                <a:tailEnd type="none" w="med" len="med"/>
              </a:ln>
            </p:spPr>
            <p:txBody>
              <a:bodyPr wrap="none" lIns="0" tIns="0" rIns="0" bIns="0" rtlCol="0">
                <a:noAutofit/>
              </a:bodyPr>
              <a:lstStyle/>
              <a:p>
                <a:pPr algn="ctr"/>
                <a:endParaRPr lang="zh-CN" altLang="en-US" dirty="0"/>
              </a:p>
            </p:txBody>
          </p:sp>
          <p:sp>
            <p:nvSpPr>
              <p:cNvPr id="88" name="powerpoint template design by DAJU_PPT正版来源小红书大橘PPT微信DAJU_PPT请勿抄袭搬运！盗版必究！-4"/>
              <p:cNvSpPr txBox="1"/>
              <p:nvPr>
                <p:custDataLst>
                  <p:tags r:id="rId24"/>
                </p:custDataLst>
              </p:nvPr>
            </p:nvSpPr>
            <p:spPr>
              <a:xfrm>
                <a:off x="1862699" y="2526414"/>
                <a:ext cx="827997" cy="662400"/>
              </a:xfrm>
              <a:prstGeom prst="ellipse">
                <a:avLst/>
              </a:prstGeom>
              <a:noFill/>
              <a:ln w="12700" cap="flat" cmpd="sng" algn="ctr">
                <a:solidFill>
                  <a:srgbClr val="000000">
                    <a:alpha val="40000"/>
                  </a:srgbClr>
                </a:solidFill>
                <a:prstDash val="solid"/>
                <a:round/>
                <a:headEnd type="none" w="med" len="med"/>
                <a:tailEnd type="none" w="med" len="med"/>
              </a:ln>
            </p:spPr>
            <p:txBody>
              <a:bodyPr wrap="none" lIns="0" tIns="0" rIns="0" bIns="0" rtlCol="0">
                <a:noAutofit/>
              </a:bodyPr>
              <a:lstStyle/>
              <a:p>
                <a:pPr algn="ctr"/>
                <a:endParaRPr lang="zh-CN" altLang="en-US" dirty="0"/>
              </a:p>
            </p:txBody>
          </p:sp>
          <p:sp>
            <p:nvSpPr>
              <p:cNvPr id="89" name="powerpoint template design by DAJU_PPT正版来源小红书大橘PPT微信DAJU_PPT请勿抄袭搬运！盗版必究！-5"/>
              <p:cNvSpPr txBox="1"/>
              <p:nvPr>
                <p:custDataLst>
                  <p:tags r:id="rId25"/>
                </p:custDataLst>
              </p:nvPr>
            </p:nvSpPr>
            <p:spPr>
              <a:xfrm>
                <a:off x="1939935" y="2550944"/>
                <a:ext cx="704411" cy="605909"/>
              </a:xfrm>
              <a:prstGeom prst="ellipse">
                <a:avLst/>
              </a:prstGeom>
              <a:noFill/>
            </p:spPr>
            <p:txBody>
              <a:bodyPr wrap="none" lIns="0" tIns="0" rIns="0" bIns="0" rtlCol="0">
                <a:spAutoFit/>
              </a:bodyPr>
              <a:lstStyle/>
              <a:p>
                <a:pPr algn="ctr"/>
                <a:r>
                  <a:rPr lang="en-US" altLang="zh-CN" sz="2800" b="1" dirty="0">
                    <a:solidFill>
                      <a:schemeClr val="accent2"/>
                    </a:solidFill>
                  </a:rPr>
                  <a:t>05</a:t>
                </a:r>
                <a:endParaRPr lang="zh-CN" altLang="en-US" sz="2800" b="1" dirty="0">
                  <a:solidFill>
                    <a:schemeClr val="accent2"/>
                  </a:solidFill>
                </a:endParaRPr>
              </a:p>
            </p:txBody>
          </p:sp>
        </p:grpSp>
        <p:sp>
          <p:nvSpPr>
            <p:cNvPr id="99" name="powerpoint template design by DAJU_PPT正版来源小红书大橘PPT微信DAJU_PPT请勿抄袭搬运！盗版必究！-6"/>
            <p:cNvSpPr txBox="1"/>
            <p:nvPr>
              <p:custDataLst>
                <p:tags r:id="rId26"/>
              </p:custDataLst>
            </p:nvPr>
          </p:nvSpPr>
          <p:spPr>
            <a:xfrm>
              <a:off x="3580" y="5147"/>
              <a:ext cx="2795" cy="824"/>
            </a:xfrm>
            <a:prstGeom prst="rect">
              <a:avLst/>
            </a:prstGeom>
            <a:noFill/>
          </p:spPr>
          <p:txBody>
            <a:bodyPr wrap="none" rtlCol="0">
              <a:spAutoFit/>
            </a:bodyPr>
            <a:lstStyle/>
            <a:p>
              <a:pPr algn="ctr"/>
              <a:r>
                <a:rPr lang="zh-CN" altLang="en-US" sz="2800" b="1" spc="300" dirty="0">
                  <a:solidFill>
                    <a:srgbClr val="334761"/>
                  </a:solidFill>
                </a:rPr>
                <a:t>学业成绩</a:t>
              </a:r>
              <a:endParaRPr lang="zh-CN" altLang="en-US" sz="2800" b="1" spc="300" dirty="0">
                <a:solidFill>
                  <a:srgbClr val="334761"/>
                </a:solidFill>
              </a:endParaRPr>
            </a:p>
          </p:txBody>
        </p:sp>
        <p:grpSp>
          <p:nvGrpSpPr>
            <p:cNvPr id="95" name="组合 94"/>
            <p:cNvGrpSpPr/>
            <p:nvPr>
              <p:custDataLst>
                <p:tags r:id="rId27"/>
              </p:custDataLst>
            </p:nvPr>
          </p:nvGrpSpPr>
          <p:grpSpPr>
            <a:xfrm rot="0">
              <a:off x="4411" y="3950"/>
              <a:ext cx="1043" cy="1043"/>
              <a:chOff x="1804935" y="2483214"/>
              <a:chExt cx="935997" cy="748800"/>
            </a:xfrm>
          </p:grpSpPr>
          <p:sp>
            <p:nvSpPr>
              <p:cNvPr id="96" name="powerpoint template design by DAJU_PPT正版来源小红书大橘PPT微信DAJU_PPT请勿抄袭搬运！盗版必究！-3"/>
              <p:cNvSpPr txBox="1"/>
              <p:nvPr>
                <p:custDataLst>
                  <p:tags r:id="rId28"/>
                </p:custDataLst>
              </p:nvPr>
            </p:nvSpPr>
            <p:spPr>
              <a:xfrm>
                <a:off x="1804935" y="2483214"/>
                <a:ext cx="935997" cy="748800"/>
              </a:xfrm>
              <a:prstGeom prst="ellipse">
                <a:avLst/>
              </a:prstGeom>
              <a:noFill/>
              <a:ln w="6350" cap="flat" cmpd="sng" algn="ctr">
                <a:solidFill>
                  <a:srgbClr val="000000">
                    <a:alpha val="20000"/>
                  </a:srgbClr>
                </a:solidFill>
                <a:prstDash val="solid"/>
                <a:round/>
                <a:headEnd type="none" w="med" len="med"/>
                <a:tailEnd type="none" w="med" len="med"/>
              </a:ln>
            </p:spPr>
            <p:txBody>
              <a:bodyPr wrap="none" lIns="0" tIns="0" rIns="0" bIns="0" rtlCol="0">
                <a:noAutofit/>
              </a:bodyPr>
              <a:lstStyle/>
              <a:p>
                <a:pPr algn="ctr"/>
                <a:endParaRPr lang="zh-CN" altLang="en-US" dirty="0"/>
              </a:p>
            </p:txBody>
          </p:sp>
          <p:sp>
            <p:nvSpPr>
              <p:cNvPr id="97" name="powerpoint template design by DAJU_PPT正版来源小红书大橘PPT微信DAJU_PPT请勿抄袭搬运！盗版必究！-4"/>
              <p:cNvSpPr txBox="1"/>
              <p:nvPr>
                <p:custDataLst>
                  <p:tags r:id="rId29"/>
                </p:custDataLst>
              </p:nvPr>
            </p:nvSpPr>
            <p:spPr>
              <a:xfrm>
                <a:off x="1862699" y="2526414"/>
                <a:ext cx="827997" cy="662400"/>
              </a:xfrm>
              <a:prstGeom prst="ellipse">
                <a:avLst/>
              </a:prstGeom>
              <a:noFill/>
              <a:ln w="12700" cap="flat" cmpd="sng" algn="ctr">
                <a:solidFill>
                  <a:srgbClr val="000000">
                    <a:alpha val="40000"/>
                  </a:srgbClr>
                </a:solidFill>
                <a:prstDash val="solid"/>
                <a:round/>
                <a:headEnd type="none" w="med" len="med"/>
                <a:tailEnd type="none" w="med" len="med"/>
              </a:ln>
            </p:spPr>
            <p:txBody>
              <a:bodyPr wrap="none" lIns="0" tIns="0" rIns="0" bIns="0" rtlCol="0">
                <a:noAutofit/>
              </a:bodyPr>
              <a:lstStyle/>
              <a:p>
                <a:pPr algn="ctr"/>
                <a:endParaRPr lang="zh-CN" altLang="en-US" dirty="0"/>
              </a:p>
            </p:txBody>
          </p:sp>
          <p:sp>
            <p:nvSpPr>
              <p:cNvPr id="98" name="powerpoint template design by DAJU_PPT正版来源小红书大橘PPT微信DAJU_PPT请勿抄袭搬运！盗版必究！-5"/>
              <p:cNvSpPr txBox="1"/>
              <p:nvPr>
                <p:custDataLst>
                  <p:tags r:id="rId30"/>
                </p:custDataLst>
              </p:nvPr>
            </p:nvSpPr>
            <p:spPr>
              <a:xfrm>
                <a:off x="1907007" y="2550944"/>
                <a:ext cx="704411" cy="605909"/>
              </a:xfrm>
              <a:prstGeom prst="ellipse">
                <a:avLst/>
              </a:prstGeom>
              <a:noFill/>
            </p:spPr>
            <p:txBody>
              <a:bodyPr wrap="none" lIns="0" tIns="0" rIns="0" bIns="0" rtlCol="0">
                <a:spAutoFit/>
              </a:bodyPr>
              <a:lstStyle/>
              <a:p>
                <a:pPr algn="ctr"/>
                <a:r>
                  <a:rPr lang="en-US" altLang="zh-CN" sz="2800" b="1" dirty="0">
                    <a:solidFill>
                      <a:schemeClr val="accent2"/>
                    </a:solidFill>
                  </a:rPr>
                  <a:t>02</a:t>
                </a:r>
                <a:endParaRPr lang="zh-CN" altLang="en-US" sz="2800" b="1" dirty="0">
                  <a:solidFill>
                    <a:schemeClr val="accent2"/>
                  </a:solidFill>
                </a:endParaRPr>
              </a:p>
            </p:txBody>
          </p:sp>
        </p:grpSp>
        <p:cxnSp>
          <p:nvCxnSpPr>
            <p:cNvPr id="43" name="powerpoint template design by DAJU_PPT正版来源小红书大橘PPT微信DAJU_PPT请勿抄袭搬运！盗版必究！-23"/>
            <p:cNvCxnSpPr/>
            <p:nvPr>
              <p:custDataLst>
                <p:tags r:id="rId31"/>
              </p:custDataLst>
            </p:nvPr>
          </p:nvCxnSpPr>
          <p:spPr>
            <a:xfrm>
              <a:off x="15631" y="4174"/>
              <a:ext cx="0" cy="199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5" name="powerpoint template design by DAJU_PPT正版来源小红书大橘PPT微信DAJU_PPT请勿抄袭搬运！盗版必究！-16"/>
            <p:cNvSpPr txBox="1"/>
            <p:nvPr>
              <p:custDataLst>
                <p:tags r:id="rId32"/>
              </p:custDataLst>
            </p:nvPr>
          </p:nvSpPr>
          <p:spPr>
            <a:xfrm>
              <a:off x="15773" y="5147"/>
              <a:ext cx="2795" cy="824"/>
            </a:xfrm>
            <a:prstGeom prst="rect">
              <a:avLst/>
            </a:prstGeom>
            <a:noFill/>
          </p:spPr>
          <p:txBody>
            <a:bodyPr wrap="none" rtlCol="0">
              <a:spAutoFit/>
            </a:bodyPr>
            <a:lstStyle/>
            <a:p>
              <a:pPr algn="ctr"/>
              <a:r>
                <a:rPr lang="zh-CN" altLang="en-US" sz="2800" b="1" spc="300" dirty="0">
                  <a:solidFill>
                    <a:srgbClr val="334761"/>
                  </a:solidFill>
                </a:rPr>
                <a:t>未来规划</a:t>
              </a:r>
              <a:endParaRPr lang="zh-CN" altLang="en-US" sz="2800" b="1" spc="300" dirty="0">
                <a:solidFill>
                  <a:srgbClr val="334761"/>
                </a:solidFill>
              </a:endParaRPr>
            </a:p>
          </p:txBody>
        </p:sp>
        <p:grpSp>
          <p:nvGrpSpPr>
            <p:cNvPr id="46" name="组合 45"/>
            <p:cNvGrpSpPr/>
            <p:nvPr/>
          </p:nvGrpSpPr>
          <p:grpSpPr>
            <a:xfrm rot="0">
              <a:off x="16550" y="3950"/>
              <a:ext cx="1043" cy="1049"/>
              <a:chOff x="1804935" y="2483214"/>
              <a:chExt cx="935997" cy="753020"/>
            </a:xfrm>
          </p:grpSpPr>
          <p:sp>
            <p:nvSpPr>
              <p:cNvPr id="47" name="powerpoint template design by DAJU_PPT正版来源小红书大橘PPT微信DAJU_PPT请勿抄袭搬运！盗版必究！-3"/>
              <p:cNvSpPr txBox="1"/>
              <p:nvPr>
                <p:custDataLst>
                  <p:tags r:id="rId33"/>
                </p:custDataLst>
              </p:nvPr>
            </p:nvSpPr>
            <p:spPr>
              <a:xfrm>
                <a:off x="1804935" y="2483214"/>
                <a:ext cx="935997" cy="748800"/>
              </a:xfrm>
              <a:prstGeom prst="ellipse">
                <a:avLst/>
              </a:prstGeom>
              <a:noFill/>
              <a:ln w="6350" cap="flat" cmpd="sng" algn="ctr">
                <a:solidFill>
                  <a:srgbClr val="000000">
                    <a:alpha val="20000"/>
                  </a:srgbClr>
                </a:solidFill>
                <a:prstDash val="solid"/>
                <a:round/>
                <a:headEnd type="none" w="med" len="med"/>
                <a:tailEnd type="none" w="med" len="med"/>
              </a:ln>
            </p:spPr>
            <p:txBody>
              <a:bodyPr wrap="none" lIns="0" tIns="0" rIns="0" bIns="0" rtlCol="0">
                <a:noAutofit/>
              </a:bodyPr>
              <a:lstStyle/>
              <a:p>
                <a:pPr algn="ctr"/>
                <a:endParaRPr lang="zh-CN" altLang="en-US" dirty="0"/>
              </a:p>
            </p:txBody>
          </p:sp>
          <p:sp>
            <p:nvSpPr>
              <p:cNvPr id="48" name="powerpoint template design by DAJU_PPT正版来源小红书大橘PPT微信DAJU_PPT请勿抄袭搬运！盗版必究！-4"/>
              <p:cNvSpPr txBox="1"/>
              <p:nvPr>
                <p:custDataLst>
                  <p:tags r:id="rId34"/>
                </p:custDataLst>
              </p:nvPr>
            </p:nvSpPr>
            <p:spPr>
              <a:xfrm>
                <a:off x="1862699" y="2526414"/>
                <a:ext cx="827997" cy="662400"/>
              </a:xfrm>
              <a:prstGeom prst="ellipse">
                <a:avLst/>
              </a:prstGeom>
              <a:noFill/>
              <a:ln w="12700" cap="flat" cmpd="sng" algn="ctr">
                <a:solidFill>
                  <a:srgbClr val="000000">
                    <a:alpha val="40000"/>
                  </a:srgbClr>
                </a:solidFill>
                <a:prstDash val="solid"/>
                <a:round/>
                <a:headEnd type="none" w="med" len="med"/>
                <a:tailEnd type="none" w="med" len="med"/>
              </a:ln>
            </p:spPr>
            <p:txBody>
              <a:bodyPr wrap="none" lIns="0" tIns="0" rIns="0" bIns="0" rtlCol="0">
                <a:noAutofit/>
              </a:bodyPr>
              <a:lstStyle/>
              <a:p>
                <a:pPr algn="ctr"/>
                <a:endParaRPr lang="zh-CN" altLang="en-US" dirty="0"/>
              </a:p>
            </p:txBody>
          </p:sp>
          <p:sp>
            <p:nvSpPr>
              <p:cNvPr id="53" name="powerpoint template design by DAJU_PPT正版来源小红书大橘PPT微信DAJU_PPT请勿抄袭搬运！盗版必究！-5"/>
              <p:cNvSpPr txBox="1"/>
              <p:nvPr>
                <p:custDataLst>
                  <p:tags r:id="rId35"/>
                </p:custDataLst>
              </p:nvPr>
            </p:nvSpPr>
            <p:spPr>
              <a:xfrm>
                <a:off x="1893855" y="2551057"/>
                <a:ext cx="796571" cy="685177"/>
              </a:xfrm>
              <a:prstGeom prst="ellipse">
                <a:avLst/>
              </a:prstGeom>
              <a:noFill/>
            </p:spPr>
            <p:txBody>
              <a:bodyPr wrap="none" lIns="0" tIns="0" rIns="0" bIns="0" rtlCol="0">
                <a:spAutoFit/>
              </a:bodyPr>
              <a:lstStyle/>
              <a:p>
                <a:pPr algn="ctr"/>
                <a:r>
                  <a:rPr lang="en-US" altLang="zh-CN" sz="2800" b="1" dirty="0">
                    <a:solidFill>
                      <a:schemeClr val="accent2"/>
                    </a:solidFill>
                  </a:rPr>
                  <a:t>06</a:t>
                </a:r>
                <a:endParaRPr lang="zh-CN" altLang="en-US" sz="2800" b="1" dirty="0">
                  <a:solidFill>
                    <a:schemeClr val="accent2"/>
                  </a:solidFill>
                </a:endParaRPr>
              </a:p>
            </p:txBody>
          </p:sp>
        </p:grpSp>
      </p:gr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powerpoint template design by DAJU_PPT正版来源小红书大橘PPT微信DAJU_PPT请勿抄袭搬运！盗版必究！"/>
          <p:cNvGrpSpPr/>
          <p:nvPr>
            <p:custDataLst>
              <p:tags r:id="rId1"/>
            </p:custDataLst>
          </p:nvPr>
        </p:nvGrpSpPr>
        <p:grpSpPr>
          <a:xfrm rot="21375445">
            <a:off x="996632" y="1275278"/>
            <a:ext cx="1657454" cy="2097601"/>
            <a:chOff x="946362" y="1967482"/>
            <a:chExt cx="2719916" cy="3442208"/>
          </a:xfrm>
        </p:grpSpPr>
        <p:sp>
          <p:nvSpPr>
            <p:cNvPr id="29" name="powerpoint template design by DAJU_PPT正版来源小红书大橘PPT微信DAJU_PPT请勿抄袭搬运！盗版必究！-3"/>
            <p:cNvSpPr txBox="1"/>
            <p:nvPr>
              <p:custDataLst>
                <p:tags r:id="rId2"/>
              </p:custDataLst>
            </p:nvPr>
          </p:nvSpPr>
          <p:spPr>
            <a:xfrm rot="224555">
              <a:off x="999888" y="4879004"/>
              <a:ext cx="2605112" cy="405103"/>
            </a:xfrm>
            <a:prstGeom prst="rect">
              <a:avLst/>
            </a:prstGeom>
          </p:spPr>
          <p:txBody>
            <a:bodyPr wrap="square" lIns="72000" tIns="36000" rIns="72000" bIns="36000"/>
            <a:lstStyle>
              <a:lvl1pPr algn="l" defTabSz="914400" rtl="0" eaLnBrk="1" latinLnBrk="0" hangingPunct="1">
                <a:lnSpc>
                  <a:spcPct val="90000"/>
                </a:lnSpc>
                <a:spcBef>
                  <a:spcPct val="0"/>
                </a:spcBef>
                <a:buNone/>
                <a:defRPr lang="zh-CN" altLang="en-US" sz="2400" b="1" kern="1200" spc="0" dirty="0">
                  <a:solidFill>
                    <a:schemeClr val="accent1"/>
                  </a:solidFill>
                  <a:latin typeface="+mj-ea"/>
                  <a:ea typeface="+mj-ea"/>
                  <a:cs typeface="+mn-cs"/>
                </a:defRPr>
              </a:lvl1pPr>
            </a:lstStyle>
            <a:p>
              <a:pPr algn="ctr"/>
              <a:r>
                <a:rPr lang="zh-CN" altLang="en-US" sz="1600" dirty="0">
                  <a:latin typeface="+mn-lt"/>
                  <a:ea typeface="+mn-ea"/>
                  <a:cs typeface="+mn-ea"/>
                  <a:sym typeface="+mn-lt"/>
                </a:rPr>
                <a:t>见习</a:t>
              </a:r>
              <a:endParaRPr lang="zh-CN" altLang="en-US" sz="1600" dirty="0">
                <a:latin typeface="+mn-lt"/>
                <a:ea typeface="+mn-ea"/>
                <a:cs typeface="+mn-ea"/>
                <a:sym typeface="+mn-lt"/>
              </a:endParaRPr>
            </a:p>
          </p:txBody>
        </p:sp>
        <p:sp>
          <p:nvSpPr>
            <p:cNvPr id="33" name="powerpoint template design by DAJU_PPT正版来源小红书大橘PPT微信DAJU_PPT请勿抄袭搬运！盗版必究！-4"/>
            <p:cNvSpPr/>
            <p:nvPr>
              <p:custDataLst>
                <p:tags r:id="rId3"/>
              </p:custDataLst>
            </p:nvPr>
          </p:nvSpPr>
          <p:spPr>
            <a:xfrm rot="224555">
              <a:off x="946362" y="1967482"/>
              <a:ext cx="2719916" cy="3442208"/>
            </a:xfrm>
            <a:prstGeom prst="roundRect">
              <a:avLst>
                <a:gd name="adj" fmla="val 0"/>
              </a:avLst>
            </a:prstGeom>
            <a:noFill/>
            <a:ln w="12700" cap="flat" cmpd="sng" algn="ctr">
              <a:solidFill>
                <a:schemeClr val="accent2"/>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powerpoint template design by DAJU_PPT正版来源小红书大橘PPT微信DAJU_PPT请勿抄袭搬运！盗版必究！"/>
          <p:cNvGrpSpPr/>
          <p:nvPr>
            <p:custDataLst>
              <p:tags r:id="rId4"/>
            </p:custDataLst>
          </p:nvPr>
        </p:nvGrpSpPr>
        <p:grpSpPr>
          <a:xfrm rot="558885">
            <a:off x="3506685" y="1261424"/>
            <a:ext cx="1761561" cy="2098326"/>
            <a:chOff x="946362" y="1967482"/>
            <a:chExt cx="2889945" cy="3442208"/>
          </a:xfrm>
        </p:grpSpPr>
        <p:sp>
          <p:nvSpPr>
            <p:cNvPr id="55" name="powerpoint template design by DAJU_PPT正版来源小红书大橘PPT微信DAJU_PPT请勿抄袭搬运！盗版必究！-3"/>
            <p:cNvSpPr txBox="1"/>
            <p:nvPr>
              <p:custDataLst>
                <p:tags r:id="rId5"/>
              </p:custDataLst>
            </p:nvPr>
          </p:nvSpPr>
          <p:spPr>
            <a:xfrm rot="21041115">
              <a:off x="1231196" y="4872553"/>
              <a:ext cx="2605111" cy="405102"/>
            </a:xfrm>
            <a:prstGeom prst="rect">
              <a:avLst/>
            </a:prstGeom>
          </p:spPr>
          <p:txBody>
            <a:bodyPr wrap="square" lIns="72000" tIns="36000" rIns="72000" bIns="36000">
              <a:normAutofit fontScale="85000" lnSpcReduction="20000"/>
            </a:bodyPr>
            <a:lstStyle>
              <a:lvl1pPr algn="l" defTabSz="914400" rtl="0" eaLnBrk="1" latinLnBrk="0" hangingPunct="1">
                <a:lnSpc>
                  <a:spcPct val="90000"/>
                </a:lnSpc>
                <a:spcBef>
                  <a:spcPct val="0"/>
                </a:spcBef>
                <a:buNone/>
                <a:defRPr lang="zh-CN" altLang="en-US" sz="2400" b="1" kern="1200" spc="0" dirty="0">
                  <a:solidFill>
                    <a:schemeClr val="accent1"/>
                  </a:solidFill>
                  <a:latin typeface="+mj-ea"/>
                  <a:ea typeface="+mj-ea"/>
                  <a:cs typeface="+mn-cs"/>
                </a:defRPr>
              </a:lvl1pPr>
            </a:lstStyle>
            <a:p>
              <a:pPr algn="ctr"/>
              <a:r>
                <a:rPr lang="zh-CN" altLang="en-US" sz="1800" dirty="0">
                  <a:latin typeface="+mn-lt"/>
                  <a:ea typeface="+mn-ea"/>
                  <a:cs typeface="+mn-ea"/>
                  <a:sym typeface="+mn-lt"/>
                </a:rPr>
                <a:t>仪仗队</a:t>
              </a:r>
              <a:endParaRPr lang="zh-CN" altLang="en-US" sz="1800" dirty="0">
                <a:latin typeface="+mn-lt"/>
                <a:ea typeface="+mn-ea"/>
                <a:cs typeface="+mn-ea"/>
                <a:sym typeface="+mn-lt"/>
              </a:endParaRPr>
            </a:p>
          </p:txBody>
        </p:sp>
        <p:sp>
          <p:nvSpPr>
            <p:cNvPr id="53" name="powerpoint template design by DAJU_PPT正版来源小红书大橘PPT微信DAJU_PPT请勿抄袭搬运！盗版必究！-4"/>
            <p:cNvSpPr/>
            <p:nvPr>
              <p:custDataLst>
                <p:tags r:id="rId6"/>
              </p:custDataLst>
            </p:nvPr>
          </p:nvSpPr>
          <p:spPr>
            <a:xfrm rot="21041115">
              <a:off x="946362" y="1967482"/>
              <a:ext cx="2719916" cy="3442208"/>
            </a:xfrm>
            <a:prstGeom prst="roundRect">
              <a:avLst>
                <a:gd name="adj" fmla="val 0"/>
              </a:avLst>
            </a:prstGeom>
            <a:noFill/>
            <a:ln w="12700" cap="flat" cmpd="sng" algn="ctr">
              <a:solidFill>
                <a:schemeClr val="accent2"/>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58" name="powerpoint template design by DAJU_PPT正版来源小红书大橘PPT微信DAJU_PPT请勿抄袭搬运！盗版必究！"/>
          <p:cNvGrpSpPr/>
          <p:nvPr>
            <p:custDataLst>
              <p:tags r:id="rId7"/>
            </p:custDataLst>
          </p:nvPr>
        </p:nvGrpSpPr>
        <p:grpSpPr>
          <a:xfrm rot="20912272">
            <a:off x="3303437" y="4217101"/>
            <a:ext cx="1779344" cy="2098326"/>
            <a:chOff x="747159" y="1967482"/>
            <a:chExt cx="2919119" cy="3442208"/>
          </a:xfrm>
        </p:grpSpPr>
        <p:sp>
          <p:nvSpPr>
            <p:cNvPr id="62" name="powerpoint template design by DAJU_PPT正版来源小红书大橘PPT微信DAJU_PPT请勿抄袭搬运！盗版必究！-3"/>
            <p:cNvSpPr txBox="1"/>
            <p:nvPr>
              <p:custDataLst>
                <p:tags r:id="rId8"/>
              </p:custDataLst>
            </p:nvPr>
          </p:nvSpPr>
          <p:spPr>
            <a:xfrm rot="687728">
              <a:off x="747159" y="4852502"/>
              <a:ext cx="2605111" cy="405102"/>
            </a:xfrm>
            <a:prstGeom prst="rect">
              <a:avLst/>
            </a:prstGeom>
          </p:spPr>
          <p:txBody>
            <a:bodyPr wrap="square" lIns="72000" tIns="36000" rIns="72000" bIns="36000">
              <a:normAutofit fontScale="85000" lnSpcReduction="20000"/>
            </a:bodyPr>
            <a:lstStyle>
              <a:lvl1pPr algn="l" defTabSz="914400" rtl="0" eaLnBrk="1" latinLnBrk="0" hangingPunct="1">
                <a:lnSpc>
                  <a:spcPct val="90000"/>
                </a:lnSpc>
                <a:spcBef>
                  <a:spcPct val="0"/>
                </a:spcBef>
                <a:buNone/>
                <a:defRPr lang="zh-CN" altLang="en-US" sz="2400" b="1" kern="1200" spc="0" dirty="0">
                  <a:solidFill>
                    <a:schemeClr val="accent1"/>
                  </a:solidFill>
                  <a:latin typeface="+mj-ea"/>
                  <a:ea typeface="+mj-ea"/>
                  <a:cs typeface="+mn-cs"/>
                </a:defRPr>
              </a:lvl1pPr>
            </a:lstStyle>
            <a:p>
              <a:pPr algn="ctr"/>
              <a:r>
                <a:rPr lang="zh-CN" altLang="en-US" sz="1800" dirty="0">
                  <a:latin typeface="+mn-lt"/>
                  <a:ea typeface="+mn-ea"/>
                  <a:cs typeface="+mn-ea"/>
                  <a:sym typeface="+mn-lt"/>
                </a:rPr>
                <a:t>合唱团训练</a:t>
              </a:r>
              <a:endParaRPr lang="zh-CN" altLang="en-US" sz="1800" dirty="0">
                <a:latin typeface="+mn-lt"/>
                <a:ea typeface="+mn-ea"/>
                <a:cs typeface="+mn-ea"/>
                <a:sym typeface="+mn-lt"/>
              </a:endParaRPr>
            </a:p>
          </p:txBody>
        </p:sp>
        <p:sp>
          <p:nvSpPr>
            <p:cNvPr id="60" name="powerpoint template design by DAJU_PPT正版来源小红书大橘PPT微信DAJU_PPT请勿抄袭搬运！盗版必究！-4"/>
            <p:cNvSpPr/>
            <p:nvPr>
              <p:custDataLst>
                <p:tags r:id="rId9"/>
              </p:custDataLst>
            </p:nvPr>
          </p:nvSpPr>
          <p:spPr>
            <a:xfrm rot="687728">
              <a:off x="946362" y="1967482"/>
              <a:ext cx="2719916" cy="3442208"/>
            </a:xfrm>
            <a:prstGeom prst="roundRect">
              <a:avLst>
                <a:gd name="adj" fmla="val 0"/>
              </a:avLst>
            </a:prstGeom>
            <a:noFill/>
            <a:ln w="12700" cap="flat" cmpd="sng" algn="ctr">
              <a:solidFill>
                <a:schemeClr val="accent2"/>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53" name="powerpoint template design by DAJU_PPT正版来源小红书大橘PPT微信DAJU_PPT请勿抄袭搬运！盗版必究！"/>
          <p:cNvSpPr/>
          <p:nvPr>
            <p:custDataLst>
              <p:tags r:id="rId10"/>
            </p:custDataLst>
          </p:nvPr>
        </p:nvSpPr>
        <p:spPr>
          <a:xfrm>
            <a:off x="576000" y="972000"/>
            <a:ext cx="5001387" cy="5709520"/>
          </a:xfrm>
          <a:prstGeom prst="roundRect">
            <a:avLst>
              <a:gd name="adj" fmla="val 0"/>
            </a:avLst>
          </a:prstGeom>
          <a:noFill/>
          <a:ln w="22225" cap="flat" cmpd="sng" algn="ctr">
            <a:solidFill>
              <a:schemeClr val="accent2"/>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57" name="组合 2056"/>
          <p:cNvGrpSpPr/>
          <p:nvPr/>
        </p:nvGrpSpPr>
        <p:grpSpPr>
          <a:xfrm>
            <a:off x="6830720" y="2027547"/>
            <a:ext cx="4280535" cy="3950335"/>
            <a:chOff x="6237630" y="2052000"/>
            <a:chExt cx="4280535" cy="3950335"/>
          </a:xfrm>
        </p:grpSpPr>
        <p:cxnSp>
          <p:nvCxnSpPr>
            <p:cNvPr id="2" name="powerpoint template design by DAJU_PPT正版来源小红书大橘PPT微信DAJU_PPT请勿抄袭搬运！盗版必究！"/>
            <p:cNvCxnSpPr/>
            <p:nvPr/>
          </p:nvCxnSpPr>
          <p:spPr>
            <a:xfrm>
              <a:off x="6311208" y="2052000"/>
              <a:ext cx="32040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054" name="powerpoint template design by DAJU_PPT正版来源小红书大橘PPT微信DAJU_PPT请勿抄袭搬运！盗版必究！"/>
            <p:cNvSpPr txBox="1"/>
            <p:nvPr/>
          </p:nvSpPr>
          <p:spPr>
            <a:xfrm>
              <a:off x="6237630" y="2231705"/>
              <a:ext cx="4280535" cy="3770630"/>
            </a:xfrm>
            <a:prstGeom prst="rect">
              <a:avLst/>
            </a:prstGeom>
            <a:noFill/>
          </p:spPr>
          <p:txBody>
            <a:bodyPr wrap="square" bIns="431800" rtlCol="0">
              <a:spAutoFit/>
            </a:bodyPr>
            <a:lstStyle/>
            <a:p>
              <a:pPr marL="342900" indent="-342900" fontAlgn="auto">
                <a:lnSpc>
                  <a:spcPts val="4280"/>
                </a:lnSpc>
                <a:buFont typeface="Wingdings" panose="05000000000000000000" pitchFamily="2" charset="2"/>
                <a:buChar char="Ø"/>
              </a:pPr>
              <a:r>
                <a:rPr lang="zh-CN" altLang="en-US" sz="2400" dirty="0">
                  <a:latin typeface="+mj-ea"/>
                  <a:ea typeface="+mj-ea"/>
                  <a:sym typeface="+mn-ea"/>
                </a:rPr>
                <a:t>跟随临床老师</a:t>
              </a:r>
              <a:r>
                <a:rPr lang="zh-CN" altLang="en-US" sz="2400" dirty="0">
                  <a:latin typeface="+mj-ea"/>
                  <a:ea typeface="+mj-ea"/>
                  <a:sym typeface="+mn-ea"/>
                </a:rPr>
                <a:t>实习、查房</a:t>
              </a:r>
              <a:endParaRPr lang="zh-CN" altLang="en-US" sz="2400" dirty="0">
                <a:latin typeface="+mj-ea"/>
                <a:ea typeface="+mj-ea"/>
              </a:endParaRPr>
            </a:p>
            <a:p>
              <a:pPr marL="342900" indent="-342900" fontAlgn="auto">
                <a:lnSpc>
                  <a:spcPts val="4280"/>
                </a:lnSpc>
                <a:buFont typeface="Wingdings" panose="05000000000000000000" pitchFamily="2" charset="2"/>
                <a:buChar char="Ø"/>
              </a:pPr>
              <a:r>
                <a:rPr lang="zh-CN" altLang="en-US" sz="2400" dirty="0">
                  <a:latin typeface="+mj-ea"/>
                  <a:ea typeface="+mj-ea"/>
                </a:rPr>
                <a:t>积极参与基层医疗实践</a:t>
              </a:r>
              <a:endParaRPr lang="zh-CN" altLang="en-US" sz="2400" dirty="0">
                <a:latin typeface="+mj-ea"/>
                <a:ea typeface="+mj-ea"/>
              </a:endParaRPr>
            </a:p>
            <a:p>
              <a:pPr marL="342900" indent="-342900" fontAlgn="auto">
                <a:lnSpc>
                  <a:spcPts val="4280"/>
                </a:lnSpc>
                <a:buFont typeface="Wingdings" panose="05000000000000000000" pitchFamily="2" charset="2"/>
                <a:buChar char="Ø"/>
              </a:pPr>
              <a:r>
                <a:rPr lang="zh-CN" altLang="en-US" sz="2400" dirty="0">
                  <a:latin typeface="+mj-ea"/>
                  <a:ea typeface="+mj-ea"/>
                </a:rPr>
                <a:t>校运会与院运会仪仗队</a:t>
              </a:r>
              <a:endParaRPr lang="zh-CN" altLang="en-US" sz="2400" dirty="0">
                <a:latin typeface="+mj-ea"/>
                <a:ea typeface="+mj-ea"/>
              </a:endParaRPr>
            </a:p>
            <a:p>
              <a:pPr marL="342900" indent="-342900" algn="l" fontAlgn="auto">
                <a:lnSpc>
                  <a:spcPts val="4280"/>
                </a:lnSpc>
                <a:buFont typeface="Wingdings" panose="05000000000000000000" pitchFamily="2" charset="2"/>
                <a:buChar char="Ø"/>
              </a:pPr>
              <a:r>
                <a:rPr lang="en-US" altLang="zh-CN" sz="2400" dirty="0">
                  <a:latin typeface="+mj-ea"/>
                  <a:ea typeface="+mj-ea"/>
                  <a:sym typeface="+mn-ea"/>
                </a:rPr>
                <a:t>“</a:t>
              </a:r>
              <a:r>
                <a:rPr lang="zh-CN" altLang="en-US" sz="2400" dirty="0">
                  <a:latin typeface="+mj-ea"/>
                  <a:ea typeface="+mj-ea"/>
                  <a:sym typeface="+mn-ea"/>
                </a:rPr>
                <a:t>三下乡</a:t>
              </a:r>
              <a:r>
                <a:rPr lang="en-US" altLang="zh-CN" sz="2400" dirty="0">
                  <a:latin typeface="+mj-ea"/>
                  <a:ea typeface="+mj-ea"/>
                  <a:sym typeface="+mn-ea"/>
                </a:rPr>
                <a:t>”</a:t>
              </a:r>
              <a:r>
                <a:rPr lang="zh-CN" altLang="en-US" sz="2400" dirty="0">
                  <a:latin typeface="+mj-ea"/>
                  <a:ea typeface="+mj-ea"/>
                  <a:sym typeface="+mn-ea"/>
                </a:rPr>
                <a:t>社会实践</a:t>
              </a:r>
              <a:endParaRPr lang="zh-CN" altLang="en-US" sz="2400" dirty="0">
                <a:latin typeface="+mj-ea"/>
                <a:ea typeface="+mj-ea"/>
                <a:sym typeface="+mn-ea"/>
              </a:endParaRPr>
            </a:p>
            <a:p>
              <a:pPr marL="342900" indent="-342900" fontAlgn="auto">
                <a:lnSpc>
                  <a:spcPts val="4280"/>
                </a:lnSpc>
                <a:buFont typeface="Wingdings" panose="05000000000000000000" pitchFamily="2" charset="2"/>
                <a:buChar char="Ø"/>
              </a:pPr>
              <a:r>
                <a:rPr lang="zh-CN" altLang="en-US" sz="2400" dirty="0">
                  <a:latin typeface="+mj-ea"/>
                  <a:ea typeface="+mj-ea"/>
                </a:rPr>
                <a:t>合唱团活动</a:t>
              </a:r>
              <a:endParaRPr lang="zh-CN" altLang="en-US" sz="2400" dirty="0">
                <a:latin typeface="+mj-ea"/>
                <a:ea typeface="+mj-ea"/>
              </a:endParaRPr>
            </a:p>
            <a:p>
              <a:pPr marL="342900" indent="-342900" fontAlgn="auto">
                <a:lnSpc>
                  <a:spcPts val="4280"/>
                </a:lnSpc>
                <a:buFont typeface="Wingdings" panose="05000000000000000000" pitchFamily="2" charset="2"/>
                <a:buChar char="Ø"/>
              </a:pPr>
              <a:r>
                <a:rPr lang="zh-CN" altLang="en-US" sz="2400" dirty="0">
                  <a:latin typeface="+mj-ea"/>
                  <a:ea typeface="+mj-ea"/>
                </a:rPr>
                <a:t>热心帮助班委和同班同学</a:t>
              </a:r>
              <a:endParaRPr lang="zh-CN" altLang="en-US" sz="2400" dirty="0">
                <a:latin typeface="+mj-ea"/>
                <a:ea typeface="+mj-ea"/>
              </a:endParaRPr>
            </a:p>
          </p:txBody>
        </p:sp>
      </p:grpSp>
      <p:sp>
        <p:nvSpPr>
          <p:cNvPr id="3" name="标题 2"/>
          <p:cNvSpPr>
            <a:spLocks noGrp="1"/>
          </p:cNvSpPr>
          <p:nvPr>
            <p:ph type="title"/>
          </p:nvPr>
        </p:nvSpPr>
        <p:spPr>
          <a:xfrm>
            <a:off x="6904038" y="1624347"/>
            <a:ext cx="4869867" cy="403225"/>
          </a:xfrm>
        </p:spPr>
        <p:txBody>
          <a:bodyPr/>
          <a:lstStyle/>
          <a:p>
            <a:r>
              <a:rPr lang="zh-CN" altLang="en-US" dirty="0"/>
              <a:t>社会实践</a:t>
            </a:r>
            <a:endParaRPr lang="zh-CN" altLang="en-US" dirty="0"/>
          </a:p>
        </p:txBody>
      </p:sp>
      <p:sp>
        <p:nvSpPr>
          <p:cNvPr id="77" name="powerpoint template design by DAJU_PPT正版来源小红书大橘PPT微信DAJU_PPT请勿抄袭搬运！盗版必究！"/>
          <p:cNvSpPr/>
          <p:nvPr/>
        </p:nvSpPr>
        <p:spPr>
          <a:xfrm>
            <a:off x="0" y="-1"/>
            <a:ext cx="12192000" cy="719633"/>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8" name="powerpoint template design by DAJU_PPT正版来源小红书大橘PPT微信DAJU_PPT请勿抄袭搬运！盗版必究！"/>
          <p:cNvCxnSpPr/>
          <p:nvPr/>
        </p:nvCxnSpPr>
        <p:spPr>
          <a:xfrm>
            <a:off x="212930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powerpoint template design by DAJU_PPT正版来源小红书大橘PPT微信DAJU_PPT请勿抄袭搬运！盗版必究！"/>
          <p:cNvCxnSpPr/>
          <p:nvPr/>
        </p:nvCxnSpPr>
        <p:spPr>
          <a:xfrm>
            <a:off x="3977297"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powerpoint template design by DAJU_PPT正版来源小红书大橘PPT微信DAJU_PPT请勿抄袭搬运！盗版必究！"/>
          <p:cNvCxnSpPr/>
          <p:nvPr/>
        </p:nvCxnSpPr>
        <p:spPr>
          <a:xfrm>
            <a:off x="609016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powerpoint template design by DAJU_PPT正版来源小红书大橘PPT微信DAJU_PPT请勿抄袭搬运！盗版必究！"/>
          <p:cNvCxnSpPr/>
          <p:nvPr/>
        </p:nvCxnSpPr>
        <p:spPr>
          <a:xfrm>
            <a:off x="10088860"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2" name="矩形 81"/>
          <p:cNvSpPr/>
          <p:nvPr/>
        </p:nvSpPr>
        <p:spPr>
          <a:xfrm>
            <a:off x="8487912" y="48077"/>
            <a:ext cx="1336040" cy="769753"/>
          </a:xfrm>
          <a:prstGeom prst="rect">
            <a:avLst/>
          </a:prstGeom>
          <a:solidFill>
            <a:schemeClr val="accent5">
              <a:lumMod val="20000"/>
              <a:lumOff val="80000"/>
            </a:schemeClr>
          </a:solidFill>
          <a:ln>
            <a:noFill/>
          </a:ln>
          <a:effectLst>
            <a:glow rad="762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3" name="组合 82"/>
          <p:cNvGrpSpPr>
            <a:grpSpLocks noChangeAspect="1"/>
          </p:cNvGrpSpPr>
          <p:nvPr/>
        </p:nvGrpSpPr>
        <p:grpSpPr>
          <a:xfrm>
            <a:off x="0" y="95204"/>
            <a:ext cx="12096000" cy="524448"/>
            <a:chOff x="-1" y="43199"/>
            <a:chExt cx="14604001" cy="633198"/>
          </a:xfrm>
        </p:grpSpPr>
        <p:sp>
          <p:nvSpPr>
            <p:cNvPr id="84" name="powerpoint template design by DAJU_PPT正版来源小红书大橘PPT微信DAJU_PPT请勿抄袭搬运！盗版必究！"/>
            <p:cNvSpPr txBox="1"/>
            <p:nvPr userDrawn="1"/>
          </p:nvSpPr>
          <p:spPr>
            <a:xfrm>
              <a:off x="-1"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zh-CN" altLang="en-US" sz="2000" kern="0" dirty="0">
                  <a:solidFill>
                    <a:schemeClr val="bg1">
                      <a:alpha val="70000"/>
                    </a:schemeClr>
                  </a:solidFill>
                  <a:cs typeface="+mn-ea"/>
                  <a:sym typeface="+mn-lt"/>
                </a:rPr>
                <a:t>基本信息</a:t>
              </a:r>
              <a:endParaRPr lang="en-US" altLang="zh-CN" sz="2000" kern="0" dirty="0">
                <a:solidFill>
                  <a:schemeClr val="bg1">
                    <a:alpha val="70000"/>
                  </a:schemeClr>
                </a:solidFill>
                <a:cs typeface="+mn-ea"/>
                <a:sym typeface="+mn-lt"/>
              </a:endParaRPr>
            </a:p>
          </p:txBody>
        </p:sp>
        <p:sp>
          <p:nvSpPr>
            <p:cNvPr id="85" name="powerpoint template design by DAJU_PPT正版来源小红书大橘PPT微信DAJU_PPT请勿抄袭搬运！盗版必究！"/>
            <p:cNvSpPr txBox="1"/>
            <p:nvPr userDrawn="1"/>
          </p:nvSpPr>
          <p:spPr>
            <a:xfrm>
              <a:off x="2375998"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zh-CN" altLang="en-US" sz="2000" kern="0" dirty="0">
                  <a:solidFill>
                    <a:schemeClr val="bg1">
                      <a:alpha val="70000"/>
                    </a:schemeClr>
                  </a:solidFill>
                  <a:cs typeface="+mn-ea"/>
                  <a:sym typeface="+mn-lt"/>
                </a:rPr>
                <a:t>学业成绩</a:t>
              </a:r>
              <a:endParaRPr lang="en-US" altLang="zh-CN" sz="2000" kern="0" dirty="0">
                <a:solidFill>
                  <a:schemeClr val="bg1">
                    <a:alpha val="70000"/>
                  </a:schemeClr>
                </a:solidFill>
                <a:cs typeface="+mn-ea"/>
                <a:sym typeface="+mn-lt"/>
              </a:endParaRPr>
            </a:p>
          </p:txBody>
        </p:sp>
        <p:sp>
          <p:nvSpPr>
            <p:cNvPr id="86" name="powerpoint template design by DAJU_PPT正版来源小红书大橘PPT微信DAJU_PPT请勿抄袭搬运！盗版必究！"/>
            <p:cNvSpPr txBox="1"/>
            <p:nvPr userDrawn="1"/>
          </p:nvSpPr>
          <p:spPr>
            <a:xfrm>
              <a:off x="7272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kumimoji="0" lang="zh-CN" altLang="en-US" sz="2000" i="0" u="none" strike="noStrike" kern="0" cap="none" spc="0" normalizeH="0" baseline="0" noProof="0" dirty="0">
                  <a:ln>
                    <a:noFill/>
                  </a:ln>
                  <a:solidFill>
                    <a:schemeClr val="bg1">
                      <a:alpha val="70000"/>
                    </a:schemeClr>
                  </a:solidFill>
                  <a:effectLst/>
                  <a:uLnTx/>
                  <a:uFillTx/>
                  <a:cs typeface="+mn-ea"/>
                  <a:sym typeface="+mn-lt"/>
                </a:rPr>
                <a:t>科研竞赛</a:t>
              </a:r>
              <a:endParaRPr kumimoji="0" lang="en-US" altLang="zh-CN" sz="2000" i="0" u="none" strike="noStrike" kern="0" cap="none" spc="0" normalizeH="0" baseline="0" noProof="0" dirty="0">
                <a:ln>
                  <a:noFill/>
                </a:ln>
                <a:solidFill>
                  <a:schemeClr val="bg1">
                    <a:alpha val="70000"/>
                  </a:schemeClr>
                </a:solidFill>
                <a:effectLst/>
                <a:uLnTx/>
                <a:uFillTx/>
                <a:cs typeface="+mn-ea"/>
                <a:sym typeface="+mn-lt"/>
              </a:endParaRPr>
            </a:p>
          </p:txBody>
        </p:sp>
        <p:sp>
          <p:nvSpPr>
            <p:cNvPr id="87" name="powerpoint template design by DAJU_PPT正版来源小红书大橘PPT微信DAJU_PPT请勿抄袭搬运！盗版必究！"/>
            <p:cNvSpPr txBox="1"/>
            <p:nvPr userDrawn="1"/>
          </p:nvSpPr>
          <p:spPr>
            <a:xfrm>
              <a:off x="9756000"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zh-CN" altLang="en-US" sz="2400" b="1" kern="0" dirty="0">
                  <a:solidFill>
                    <a:srgbClr val="394761"/>
                  </a:solidFill>
                  <a:cs typeface="+mn-ea"/>
                  <a:sym typeface="+mn-lt"/>
                </a:rPr>
                <a:t>综合发展</a:t>
              </a:r>
              <a:endParaRPr lang="en-US" altLang="zh-CN" sz="2400" b="1" kern="0" dirty="0">
                <a:solidFill>
                  <a:srgbClr val="394761"/>
                </a:solidFill>
                <a:cs typeface="+mn-ea"/>
                <a:sym typeface="+mn-lt"/>
              </a:endParaRPr>
            </a:p>
          </p:txBody>
        </p:sp>
        <p:sp>
          <p:nvSpPr>
            <p:cNvPr id="88" name="powerpoint template design by DAJU_PPT正版来源小红书大橘PPT微信DAJU_PPT请勿抄袭搬运！盗版必究！"/>
            <p:cNvSpPr txBox="1"/>
            <p:nvPr/>
          </p:nvSpPr>
          <p:spPr>
            <a:xfrm>
              <a:off x="4788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zh-CN" altLang="en-US" sz="2000" kern="0" dirty="0">
                  <a:solidFill>
                    <a:schemeClr val="bg1">
                      <a:alpha val="70000"/>
                    </a:schemeClr>
                  </a:solidFill>
                  <a:cs typeface="+mn-ea"/>
                  <a:sym typeface="+mn-lt"/>
                </a:rPr>
                <a:t>荣誉情况</a:t>
              </a:r>
              <a:endParaRPr lang="en-US" altLang="zh-CN" sz="2000" kern="0" dirty="0">
                <a:solidFill>
                  <a:schemeClr val="bg1">
                    <a:alpha val="70000"/>
                  </a:schemeClr>
                </a:solidFill>
                <a:cs typeface="+mn-ea"/>
                <a:sym typeface="+mn-lt"/>
              </a:endParaRPr>
            </a:p>
          </p:txBody>
        </p:sp>
        <p:sp>
          <p:nvSpPr>
            <p:cNvPr id="89" name="powerpoint template design by DAJU_PPT正版来源小红书大橘PPT微信DAJU_PPT请勿抄袭搬运！盗版必究！"/>
            <p:cNvSpPr txBox="1"/>
            <p:nvPr/>
          </p:nvSpPr>
          <p:spPr>
            <a:xfrm>
              <a:off x="12192000" y="43199"/>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kumimoji="0" sz="2000" i="0" u="none" strike="noStrike" kern="0" cap="none" spc="0" normalizeH="0" baseline="0">
                  <a:ln>
                    <a:noFill/>
                  </a:ln>
                  <a:solidFill>
                    <a:schemeClr val="bg1">
                      <a:alpha val="70000"/>
                    </a:schemeClr>
                  </a:solidFill>
                  <a:effectLst/>
                  <a:uLnTx/>
                  <a:uFillTx/>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dirty="0">
                  <a:sym typeface="+mn-lt"/>
                </a:rPr>
                <a:t>未来规划</a:t>
              </a:r>
              <a:endParaRPr lang="en-US" altLang="zh-CN" dirty="0">
                <a:sym typeface="+mn-lt"/>
              </a:endParaRPr>
            </a:p>
          </p:txBody>
        </p:sp>
      </p:grpSp>
      <p:cxnSp>
        <p:nvCxnSpPr>
          <p:cNvPr id="90" name="powerpoint template design by DAJU_PPT正版来源小红书大橘PPT微信DAJU_PPT请勿抄袭搬运！盗版必究！"/>
          <p:cNvCxnSpPr/>
          <p:nvPr/>
        </p:nvCxnSpPr>
        <p:spPr>
          <a:xfrm>
            <a:off x="8099103"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图片 8"/>
          <p:cNvPicPr/>
          <p:nvPr>
            <p:custDataLst>
              <p:tags r:id="rId11"/>
            </p:custDataLst>
          </p:nvPr>
        </p:nvPicPr>
        <p:blipFill>
          <a:blip r:embed="rId12" cstate="print">
            <a:extLst>
              <a:ext uri="{28A0092B-C50C-407E-A947-70E740481C1C}">
                <a14:useLocalDpi xmlns:a14="http://schemas.microsoft.com/office/drawing/2010/main" val="0"/>
              </a:ext>
            </a:extLst>
          </a:blip>
          <a:stretch>
            <a:fillRect/>
          </a:stretch>
        </p:blipFill>
        <p:spPr>
          <a:xfrm>
            <a:off x="1105359" y="1450879"/>
            <a:ext cx="1440000" cy="1440000"/>
          </a:xfrm>
          <a:prstGeom prst="rect">
            <a:avLst/>
          </a:prstGeom>
        </p:spPr>
      </p:pic>
      <p:pic>
        <p:nvPicPr>
          <p:cNvPr id="11" name="图片 10"/>
          <p:cNvPicPr/>
          <p:nvPr>
            <p:custDataLst>
              <p:tags r:id="rId13"/>
            </p:custDataLst>
          </p:nvPr>
        </p:nvPicPr>
        <p:blipFill>
          <a:blip r:embed="rId14" cstate="print">
            <a:extLst>
              <a:ext uri="{28A0092B-C50C-407E-A947-70E740481C1C}">
                <a14:useLocalDpi xmlns:a14="http://schemas.microsoft.com/office/drawing/2010/main" val="0"/>
              </a:ext>
            </a:extLst>
          </a:blip>
          <a:stretch>
            <a:fillRect/>
          </a:stretch>
        </p:blipFill>
        <p:spPr>
          <a:xfrm>
            <a:off x="3616328" y="1428614"/>
            <a:ext cx="1440000" cy="1440000"/>
          </a:xfrm>
          <a:prstGeom prst="rect">
            <a:avLst/>
          </a:prstGeom>
        </p:spPr>
      </p:pic>
      <p:pic>
        <p:nvPicPr>
          <p:cNvPr id="68" name="图片 67"/>
          <p:cNvPicPr/>
          <p:nvPr>
            <p:custDataLst>
              <p:tags r:id="rId15"/>
            </p:custDataLst>
          </p:nvPr>
        </p:nvPicPr>
        <p:blipFill>
          <a:blip r:embed="rId16" cstate="print">
            <a:extLst>
              <a:ext uri="{28A0092B-C50C-407E-A947-70E740481C1C}">
                <a14:useLocalDpi xmlns:a14="http://schemas.microsoft.com/office/drawing/2010/main" val="0"/>
              </a:ext>
            </a:extLst>
          </a:blip>
          <a:stretch>
            <a:fillRect/>
          </a:stretch>
        </p:blipFill>
        <p:spPr>
          <a:xfrm>
            <a:off x="3524628" y="4342207"/>
            <a:ext cx="1440000" cy="1440000"/>
          </a:xfrm>
          <a:prstGeom prst="rect">
            <a:avLst/>
          </a:prstGeom>
        </p:spPr>
      </p:pic>
      <p:sp>
        <p:nvSpPr>
          <p:cNvPr id="69" name="powerpoint template design by DAJU_PPT正版来源小红书大橘PPT微信DAJU_PPT请勿抄袭搬运！盗版必究！-3"/>
          <p:cNvSpPr txBox="1"/>
          <p:nvPr>
            <p:custDataLst>
              <p:tags r:id="rId17"/>
            </p:custDataLst>
          </p:nvPr>
        </p:nvSpPr>
        <p:spPr>
          <a:xfrm>
            <a:off x="1061463" y="5978177"/>
            <a:ext cx="1587941" cy="246945"/>
          </a:xfrm>
          <a:prstGeom prst="rect">
            <a:avLst/>
          </a:prstGeom>
        </p:spPr>
        <p:txBody>
          <a:bodyPr wrap="square" lIns="72000" tIns="36000" rIns="72000" bIns="36000">
            <a:normAutofit fontScale="85000" lnSpcReduction="20000"/>
          </a:bodyPr>
          <a:lstStyle>
            <a:lvl1pPr algn="l" defTabSz="914400" rtl="0" eaLnBrk="1" latinLnBrk="0" hangingPunct="1">
              <a:lnSpc>
                <a:spcPct val="90000"/>
              </a:lnSpc>
              <a:spcBef>
                <a:spcPct val="0"/>
              </a:spcBef>
              <a:buNone/>
              <a:defRPr lang="zh-CN" altLang="en-US" sz="2400" b="1" kern="1200" spc="0" dirty="0">
                <a:solidFill>
                  <a:schemeClr val="accent1"/>
                </a:solidFill>
                <a:latin typeface="+mj-ea"/>
                <a:ea typeface="+mj-ea"/>
                <a:cs typeface="+mn-cs"/>
              </a:defRPr>
            </a:lvl1pPr>
          </a:lstStyle>
          <a:p>
            <a:pPr algn="ctr"/>
            <a:r>
              <a:rPr lang="zh-CN" altLang="en-US" sz="1800" dirty="0">
                <a:latin typeface="+mn-lt"/>
                <a:ea typeface="+mn-ea"/>
                <a:cs typeface="+mn-ea"/>
                <a:sym typeface="+mn-lt"/>
              </a:rPr>
              <a:t>路演合照</a:t>
            </a:r>
            <a:endParaRPr lang="zh-CN" altLang="en-US" sz="1800" dirty="0">
              <a:latin typeface="+mn-lt"/>
              <a:ea typeface="+mn-ea"/>
              <a:cs typeface="+mn-ea"/>
              <a:sym typeface="+mn-lt"/>
            </a:endParaRPr>
          </a:p>
        </p:txBody>
      </p:sp>
      <p:sp>
        <p:nvSpPr>
          <p:cNvPr id="70" name="powerpoint template design by DAJU_PPT正版来源小红书大橘PPT微信DAJU_PPT请勿抄袭搬运！盗版必究！-4"/>
          <p:cNvSpPr/>
          <p:nvPr>
            <p:custDataLst>
              <p:tags r:id="rId18"/>
            </p:custDataLst>
          </p:nvPr>
        </p:nvSpPr>
        <p:spPr>
          <a:xfrm>
            <a:off x="1014237" y="4205036"/>
            <a:ext cx="1657920" cy="2098326"/>
          </a:xfrm>
          <a:prstGeom prst="roundRect">
            <a:avLst>
              <a:gd name="adj" fmla="val 0"/>
            </a:avLst>
          </a:prstGeom>
          <a:noFill/>
          <a:ln w="12700" cap="flat" cmpd="sng" algn="ctr">
            <a:solidFill>
              <a:schemeClr val="accent2"/>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p:nvPr>
            <p:custDataLst>
              <p:tags r:id="rId19"/>
            </p:custDataLst>
          </p:nvPr>
        </p:nvPicPr>
        <p:blipFill>
          <a:blip r:embed="rId20" cstate="print">
            <a:extLst>
              <a:ext uri="{28A0092B-C50C-407E-A947-70E740481C1C}">
                <a14:useLocalDpi xmlns:a14="http://schemas.microsoft.com/office/drawing/2010/main" val="0"/>
              </a:ext>
            </a:extLst>
          </a:blip>
          <a:stretch>
            <a:fillRect/>
          </a:stretch>
        </p:blipFill>
        <p:spPr>
          <a:xfrm>
            <a:off x="1123430" y="4342207"/>
            <a:ext cx="1440000" cy="1440000"/>
          </a:xfrm>
          <a:prstGeom prst="rect">
            <a:avLst/>
          </a:prstGeom>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4" name="powerpoint template design by DAJU_PPT正版来源小红书大橘PPT微信DAJU_PPT请勿抄袭搬运！盗版必究！"/>
          <p:cNvSpPr txBox="1"/>
          <p:nvPr/>
        </p:nvSpPr>
        <p:spPr>
          <a:xfrm>
            <a:off x="471170" y="2098040"/>
            <a:ext cx="5761355" cy="3348355"/>
          </a:xfrm>
          <a:prstGeom prst="rect">
            <a:avLst/>
          </a:prstGeom>
          <a:noFill/>
        </p:spPr>
        <p:txBody>
          <a:bodyPr wrap="square" bIns="431800" rtlCol="0">
            <a:noAutofit/>
          </a:bodyPr>
          <a:lstStyle/>
          <a:p>
            <a:pPr marL="285750" indent="-285750" algn="l" fontAlgn="auto">
              <a:lnSpc>
                <a:spcPct val="150000"/>
              </a:lnSpc>
              <a:buClrTx/>
              <a:buSzTx/>
              <a:buFont typeface="Wingdings" panose="05000000000000000000" pitchFamily="2" charset="2"/>
              <a:buChar char="u"/>
            </a:pPr>
            <a:r>
              <a:rPr lang="zh-CN" altLang="en-US" sz="2400" b="1" dirty="0"/>
              <a:t>编程技能：</a:t>
            </a:r>
            <a:endParaRPr lang="zh-CN" altLang="en-US" sz="1800" b="1" dirty="0"/>
          </a:p>
          <a:p>
            <a:pPr marL="342900" indent="-342900" fontAlgn="auto">
              <a:lnSpc>
                <a:spcPts val="4280"/>
              </a:lnSpc>
              <a:buFont typeface="Wingdings" panose="05000000000000000000" pitchFamily="2" charset="2"/>
              <a:buChar char="Ø"/>
            </a:pPr>
            <a:r>
              <a:rPr lang="zh-CN" altLang="en-US" sz="2000" dirty="0">
                <a:latin typeface="+mj-ea"/>
                <a:ea typeface="+mj-ea"/>
              </a:rPr>
              <a:t>熟练掌握</a:t>
            </a:r>
            <a:r>
              <a:rPr lang="en-US" altLang="zh-CN" sz="2000" dirty="0">
                <a:latin typeface="+mj-ea"/>
                <a:ea typeface="+mj-ea"/>
              </a:rPr>
              <a:t>R</a:t>
            </a:r>
            <a:r>
              <a:rPr lang="zh-CN" altLang="en-US" sz="2000" dirty="0">
                <a:latin typeface="+mj-ea"/>
                <a:ea typeface="+mj-ea"/>
              </a:rPr>
              <a:t>语言、熟悉</a:t>
            </a:r>
            <a:r>
              <a:rPr lang="en-US" altLang="zh-CN" sz="2000" dirty="0">
                <a:latin typeface="+mj-ea"/>
                <a:ea typeface="+mj-ea"/>
              </a:rPr>
              <a:t>Python</a:t>
            </a:r>
            <a:r>
              <a:rPr lang="zh-CN" altLang="en-US" sz="2000" dirty="0">
                <a:latin typeface="+mj-ea"/>
                <a:ea typeface="+mj-ea"/>
              </a:rPr>
              <a:t>数据分析</a:t>
            </a:r>
            <a:endParaRPr lang="zh-CN" altLang="en-US" sz="2000" dirty="0">
              <a:latin typeface="+mj-ea"/>
              <a:ea typeface="+mj-ea"/>
            </a:endParaRPr>
          </a:p>
          <a:p>
            <a:pPr marL="342900" indent="-342900" fontAlgn="auto">
              <a:lnSpc>
                <a:spcPts val="4280"/>
              </a:lnSpc>
              <a:buFont typeface="Wingdings" panose="05000000000000000000" pitchFamily="2" charset="2"/>
              <a:buChar char="Ø"/>
            </a:pPr>
            <a:r>
              <a:rPr lang="zh-CN" altLang="en-US" sz="2000" dirty="0">
                <a:latin typeface="+mj-ea"/>
                <a:ea typeface="+mj-ea"/>
              </a:rPr>
              <a:t>熟悉</a:t>
            </a:r>
            <a:r>
              <a:rPr lang="en-US" altLang="zh-CN" sz="2000" dirty="0">
                <a:latin typeface="+mj-ea"/>
                <a:ea typeface="+mj-ea"/>
              </a:rPr>
              <a:t>Linux</a:t>
            </a:r>
            <a:r>
              <a:rPr lang="zh-CN" altLang="en-US" sz="2000" dirty="0">
                <a:latin typeface="+mj-ea"/>
                <a:ea typeface="+mj-ea"/>
              </a:rPr>
              <a:t>服务器的</a:t>
            </a:r>
            <a:r>
              <a:rPr lang="zh-CN" altLang="en-US" sz="2000" dirty="0">
                <a:latin typeface="+mj-ea"/>
                <a:ea typeface="+mj-ea"/>
              </a:rPr>
              <a:t>操作和</a:t>
            </a:r>
            <a:r>
              <a:rPr lang="en-US" altLang="zh-CN" sz="2000" dirty="0">
                <a:latin typeface="+mj-ea"/>
                <a:ea typeface="+mj-ea"/>
              </a:rPr>
              <a:t>Shell</a:t>
            </a:r>
            <a:r>
              <a:rPr lang="zh-CN" altLang="en-US" sz="2000" dirty="0">
                <a:latin typeface="+mj-ea"/>
                <a:ea typeface="+mj-ea"/>
              </a:rPr>
              <a:t>脚本编程</a:t>
            </a:r>
            <a:endParaRPr lang="zh-CN" altLang="en-US" sz="2000" dirty="0">
              <a:latin typeface="+mj-ea"/>
              <a:ea typeface="+mj-ea"/>
            </a:endParaRPr>
          </a:p>
          <a:p>
            <a:pPr marL="342900" indent="-342900" fontAlgn="auto">
              <a:lnSpc>
                <a:spcPts val="4280"/>
              </a:lnSpc>
              <a:buFont typeface="Wingdings" panose="05000000000000000000" pitchFamily="2" charset="2"/>
              <a:buChar char="Ø"/>
            </a:pPr>
            <a:endParaRPr lang="zh-CN" altLang="en-US" sz="2400" dirty="0">
              <a:latin typeface="+mj-ea"/>
              <a:ea typeface="+mj-ea"/>
            </a:endParaRPr>
          </a:p>
          <a:p>
            <a:pPr marL="285750" indent="-285750" algn="l" fontAlgn="auto">
              <a:lnSpc>
                <a:spcPct val="150000"/>
              </a:lnSpc>
              <a:buClrTx/>
              <a:buSzTx/>
              <a:buFont typeface="Wingdings" panose="05000000000000000000" pitchFamily="2" charset="2"/>
              <a:buChar char="u"/>
            </a:pPr>
            <a:r>
              <a:rPr lang="zh-CN" altLang="en-US" sz="2400" b="1" dirty="0"/>
              <a:t>临床技能：</a:t>
            </a:r>
            <a:endParaRPr lang="zh-CN" altLang="en-US" sz="2400" b="1" dirty="0"/>
          </a:p>
          <a:p>
            <a:pPr marL="342900" indent="-342900" fontAlgn="auto">
              <a:lnSpc>
                <a:spcPts val="4280"/>
              </a:lnSpc>
              <a:buFont typeface="Wingdings" panose="05000000000000000000" pitchFamily="2" charset="2"/>
              <a:buChar char="Ø"/>
            </a:pPr>
            <a:r>
              <a:rPr lang="zh-CN" altLang="en-US" sz="2000" dirty="0">
                <a:latin typeface="+mj-ea"/>
                <a:ea typeface="+mj-ea"/>
              </a:rPr>
              <a:t>熟练掌握</a:t>
            </a:r>
            <a:r>
              <a:rPr lang="en-US" altLang="zh-CN" sz="2000" dirty="0">
                <a:latin typeface="+mj-ea"/>
                <a:ea typeface="+mj-ea"/>
              </a:rPr>
              <a:t>CPR</a:t>
            </a:r>
            <a:r>
              <a:rPr lang="zh-CN" altLang="en-US" sz="2000" dirty="0">
                <a:latin typeface="+mj-ea"/>
                <a:ea typeface="+mj-ea"/>
              </a:rPr>
              <a:t>、换药术、四大穿刺等临床技能</a:t>
            </a:r>
            <a:endParaRPr lang="zh-CN" altLang="en-US" sz="2000" dirty="0">
              <a:latin typeface="+mj-ea"/>
              <a:ea typeface="+mj-ea"/>
            </a:endParaRPr>
          </a:p>
          <a:p>
            <a:pPr marL="342900" indent="-342900" fontAlgn="auto">
              <a:lnSpc>
                <a:spcPts val="4280"/>
              </a:lnSpc>
              <a:buFont typeface="Wingdings" panose="05000000000000000000" pitchFamily="2" charset="2"/>
              <a:buChar char="Ø"/>
            </a:pPr>
            <a:endParaRPr lang="zh-CN" altLang="en-US" sz="2000" dirty="0">
              <a:latin typeface="+mj-ea"/>
              <a:ea typeface="+mj-ea"/>
            </a:endParaRPr>
          </a:p>
        </p:txBody>
      </p:sp>
      <p:sp>
        <p:nvSpPr>
          <p:cNvPr id="3" name="标题 2"/>
          <p:cNvSpPr>
            <a:spLocks noGrp="1"/>
          </p:cNvSpPr>
          <p:nvPr>
            <p:ph type="title"/>
          </p:nvPr>
        </p:nvSpPr>
        <p:spPr>
          <a:xfrm>
            <a:off x="531813" y="883937"/>
            <a:ext cx="4869867" cy="403225"/>
          </a:xfrm>
        </p:spPr>
        <p:txBody>
          <a:bodyPr/>
          <a:lstStyle/>
          <a:p>
            <a:r>
              <a:rPr lang="zh-CN" altLang="en-US" dirty="0"/>
              <a:t>实用技能</a:t>
            </a:r>
            <a:endParaRPr lang="zh-CN" altLang="en-US" dirty="0"/>
          </a:p>
        </p:txBody>
      </p:sp>
      <p:sp>
        <p:nvSpPr>
          <p:cNvPr id="77" name="powerpoint template design by DAJU_PPT正版来源小红书大橘PPT微信DAJU_PPT请勿抄袭搬运！盗版必究！"/>
          <p:cNvSpPr/>
          <p:nvPr/>
        </p:nvSpPr>
        <p:spPr>
          <a:xfrm>
            <a:off x="0" y="-1"/>
            <a:ext cx="12192000" cy="719633"/>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8" name="powerpoint template design by DAJU_PPT正版来源小红书大橘PPT微信DAJU_PPT请勿抄袭搬运！盗版必究！"/>
          <p:cNvCxnSpPr/>
          <p:nvPr/>
        </p:nvCxnSpPr>
        <p:spPr>
          <a:xfrm>
            <a:off x="212930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powerpoint template design by DAJU_PPT正版来源小红书大橘PPT微信DAJU_PPT请勿抄袭搬运！盗版必究！"/>
          <p:cNvCxnSpPr/>
          <p:nvPr/>
        </p:nvCxnSpPr>
        <p:spPr>
          <a:xfrm>
            <a:off x="3977297"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powerpoint template design by DAJU_PPT正版来源小红书大橘PPT微信DAJU_PPT请勿抄袭搬运！盗版必究！"/>
          <p:cNvCxnSpPr/>
          <p:nvPr/>
        </p:nvCxnSpPr>
        <p:spPr>
          <a:xfrm>
            <a:off x="609016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powerpoint template design by DAJU_PPT正版来源小红书大橘PPT微信DAJU_PPT请勿抄袭搬运！盗版必究！"/>
          <p:cNvCxnSpPr/>
          <p:nvPr/>
        </p:nvCxnSpPr>
        <p:spPr>
          <a:xfrm>
            <a:off x="10088860"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2" name="矩形 81"/>
          <p:cNvSpPr/>
          <p:nvPr/>
        </p:nvSpPr>
        <p:spPr>
          <a:xfrm>
            <a:off x="8487912" y="48077"/>
            <a:ext cx="1336040" cy="769753"/>
          </a:xfrm>
          <a:prstGeom prst="rect">
            <a:avLst/>
          </a:prstGeom>
          <a:solidFill>
            <a:schemeClr val="accent5">
              <a:lumMod val="20000"/>
              <a:lumOff val="80000"/>
            </a:schemeClr>
          </a:solidFill>
          <a:ln>
            <a:noFill/>
          </a:ln>
          <a:effectLst>
            <a:glow rad="762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3" name="组合 82"/>
          <p:cNvGrpSpPr>
            <a:grpSpLocks noChangeAspect="1"/>
          </p:cNvGrpSpPr>
          <p:nvPr/>
        </p:nvGrpSpPr>
        <p:grpSpPr>
          <a:xfrm>
            <a:off x="0" y="95204"/>
            <a:ext cx="12096000" cy="524448"/>
            <a:chOff x="-1" y="43199"/>
            <a:chExt cx="14604001" cy="633198"/>
          </a:xfrm>
        </p:grpSpPr>
        <p:sp>
          <p:nvSpPr>
            <p:cNvPr id="84" name="powerpoint template design by DAJU_PPT正版来源小红书大橘PPT微信DAJU_PPT请勿抄袭搬运！盗版必究！"/>
            <p:cNvSpPr txBox="1"/>
            <p:nvPr userDrawn="1"/>
          </p:nvSpPr>
          <p:spPr>
            <a:xfrm>
              <a:off x="-1"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zh-CN" altLang="en-US" sz="2000" kern="0" dirty="0">
                  <a:solidFill>
                    <a:schemeClr val="bg1">
                      <a:alpha val="70000"/>
                    </a:schemeClr>
                  </a:solidFill>
                  <a:cs typeface="+mn-ea"/>
                  <a:sym typeface="+mn-lt"/>
                </a:rPr>
                <a:t>基本信息</a:t>
              </a:r>
              <a:endParaRPr lang="en-US" altLang="zh-CN" sz="2000" kern="0" dirty="0">
                <a:solidFill>
                  <a:schemeClr val="bg1">
                    <a:alpha val="70000"/>
                  </a:schemeClr>
                </a:solidFill>
                <a:cs typeface="+mn-ea"/>
                <a:sym typeface="+mn-lt"/>
              </a:endParaRPr>
            </a:p>
          </p:txBody>
        </p:sp>
        <p:sp>
          <p:nvSpPr>
            <p:cNvPr id="85" name="powerpoint template design by DAJU_PPT正版来源小红书大橘PPT微信DAJU_PPT请勿抄袭搬运！盗版必究！"/>
            <p:cNvSpPr txBox="1"/>
            <p:nvPr userDrawn="1"/>
          </p:nvSpPr>
          <p:spPr>
            <a:xfrm>
              <a:off x="2375998"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zh-CN" altLang="en-US" sz="2000" kern="0" dirty="0">
                  <a:solidFill>
                    <a:schemeClr val="bg1">
                      <a:alpha val="70000"/>
                    </a:schemeClr>
                  </a:solidFill>
                  <a:cs typeface="+mn-ea"/>
                  <a:sym typeface="+mn-lt"/>
                </a:rPr>
                <a:t>学业成绩</a:t>
              </a:r>
              <a:endParaRPr lang="en-US" altLang="zh-CN" sz="2000" kern="0" dirty="0">
                <a:solidFill>
                  <a:schemeClr val="bg1">
                    <a:alpha val="70000"/>
                  </a:schemeClr>
                </a:solidFill>
                <a:cs typeface="+mn-ea"/>
                <a:sym typeface="+mn-lt"/>
              </a:endParaRPr>
            </a:p>
          </p:txBody>
        </p:sp>
        <p:sp>
          <p:nvSpPr>
            <p:cNvPr id="86" name="powerpoint template design by DAJU_PPT正版来源小红书大橘PPT微信DAJU_PPT请勿抄袭搬运！盗版必究！"/>
            <p:cNvSpPr txBox="1"/>
            <p:nvPr userDrawn="1"/>
          </p:nvSpPr>
          <p:spPr>
            <a:xfrm>
              <a:off x="7272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kumimoji="0" lang="zh-CN" altLang="en-US" sz="2000" i="0" u="none" strike="noStrike" kern="0" cap="none" spc="0" normalizeH="0" baseline="0" noProof="0" dirty="0">
                  <a:ln>
                    <a:noFill/>
                  </a:ln>
                  <a:solidFill>
                    <a:schemeClr val="bg1">
                      <a:alpha val="70000"/>
                    </a:schemeClr>
                  </a:solidFill>
                  <a:effectLst/>
                  <a:uLnTx/>
                  <a:uFillTx/>
                  <a:cs typeface="+mn-ea"/>
                  <a:sym typeface="+mn-lt"/>
                </a:rPr>
                <a:t>科研竞赛</a:t>
              </a:r>
              <a:endParaRPr kumimoji="0" lang="en-US" altLang="zh-CN" sz="2000" i="0" u="none" strike="noStrike" kern="0" cap="none" spc="0" normalizeH="0" baseline="0" noProof="0" dirty="0">
                <a:ln>
                  <a:noFill/>
                </a:ln>
                <a:solidFill>
                  <a:schemeClr val="bg1">
                    <a:alpha val="70000"/>
                  </a:schemeClr>
                </a:solidFill>
                <a:effectLst/>
                <a:uLnTx/>
                <a:uFillTx/>
                <a:cs typeface="+mn-ea"/>
                <a:sym typeface="+mn-lt"/>
              </a:endParaRPr>
            </a:p>
          </p:txBody>
        </p:sp>
        <p:sp>
          <p:nvSpPr>
            <p:cNvPr id="87" name="powerpoint template design by DAJU_PPT正版来源小红书大橘PPT微信DAJU_PPT请勿抄袭搬运！盗版必究！"/>
            <p:cNvSpPr txBox="1"/>
            <p:nvPr userDrawn="1"/>
          </p:nvSpPr>
          <p:spPr>
            <a:xfrm>
              <a:off x="9756000"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zh-CN" altLang="en-US" sz="2400" b="1" kern="0" dirty="0">
                  <a:solidFill>
                    <a:srgbClr val="394761"/>
                  </a:solidFill>
                  <a:cs typeface="+mn-ea"/>
                  <a:sym typeface="+mn-lt"/>
                </a:rPr>
                <a:t>综合发展</a:t>
              </a:r>
              <a:endParaRPr lang="en-US" altLang="zh-CN" sz="2400" b="1" kern="0" dirty="0">
                <a:solidFill>
                  <a:srgbClr val="394761"/>
                </a:solidFill>
                <a:cs typeface="+mn-ea"/>
                <a:sym typeface="+mn-lt"/>
              </a:endParaRPr>
            </a:p>
          </p:txBody>
        </p:sp>
        <p:sp>
          <p:nvSpPr>
            <p:cNvPr id="88" name="powerpoint template design by DAJU_PPT正版来源小红书大橘PPT微信DAJU_PPT请勿抄袭搬运！盗版必究！"/>
            <p:cNvSpPr txBox="1"/>
            <p:nvPr/>
          </p:nvSpPr>
          <p:spPr>
            <a:xfrm>
              <a:off x="4788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zh-CN" altLang="en-US" sz="2000" kern="0" dirty="0">
                  <a:solidFill>
                    <a:schemeClr val="bg1">
                      <a:alpha val="70000"/>
                    </a:schemeClr>
                  </a:solidFill>
                  <a:cs typeface="+mn-ea"/>
                  <a:sym typeface="+mn-lt"/>
                </a:rPr>
                <a:t>荣誉情况</a:t>
              </a:r>
              <a:endParaRPr lang="en-US" altLang="zh-CN" sz="2000" kern="0" dirty="0">
                <a:solidFill>
                  <a:schemeClr val="bg1">
                    <a:alpha val="70000"/>
                  </a:schemeClr>
                </a:solidFill>
                <a:cs typeface="+mn-ea"/>
                <a:sym typeface="+mn-lt"/>
              </a:endParaRPr>
            </a:p>
          </p:txBody>
        </p:sp>
        <p:sp>
          <p:nvSpPr>
            <p:cNvPr id="89" name="powerpoint template design by DAJU_PPT正版来源小红书大橘PPT微信DAJU_PPT请勿抄袭搬运！盗版必究！"/>
            <p:cNvSpPr txBox="1"/>
            <p:nvPr/>
          </p:nvSpPr>
          <p:spPr>
            <a:xfrm>
              <a:off x="12192000" y="43199"/>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kumimoji="0" sz="2000" i="0" u="none" strike="noStrike" kern="0" cap="none" spc="0" normalizeH="0" baseline="0">
                  <a:ln>
                    <a:noFill/>
                  </a:ln>
                  <a:solidFill>
                    <a:schemeClr val="bg1">
                      <a:alpha val="70000"/>
                    </a:schemeClr>
                  </a:solidFill>
                  <a:effectLst/>
                  <a:uLnTx/>
                  <a:uFillTx/>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dirty="0">
                  <a:sym typeface="+mn-lt"/>
                </a:rPr>
                <a:t>未来规划</a:t>
              </a:r>
              <a:endParaRPr lang="en-US" altLang="zh-CN" dirty="0">
                <a:sym typeface="+mn-lt"/>
              </a:endParaRPr>
            </a:p>
          </p:txBody>
        </p:sp>
      </p:grpSp>
      <p:cxnSp>
        <p:nvCxnSpPr>
          <p:cNvPr id="90" name="powerpoint template design by DAJU_PPT正版来源小红书大橘PPT微信DAJU_PPT请勿抄袭搬运！盗版必究！"/>
          <p:cNvCxnSpPr/>
          <p:nvPr/>
        </p:nvCxnSpPr>
        <p:spPr>
          <a:xfrm>
            <a:off x="8099103"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powerpoint template design by DAJU_PPT正版来源小红书大橘PPT微信DAJU_PPT请勿抄袭搬运！盗版必究！"/>
          <p:cNvCxnSpPr/>
          <p:nvPr/>
        </p:nvCxnSpPr>
        <p:spPr>
          <a:xfrm>
            <a:off x="532073" y="1339842"/>
            <a:ext cx="32040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6311900" y="1087120"/>
            <a:ext cx="5499100" cy="5243830"/>
            <a:chOff x="9900" y="1600"/>
            <a:chExt cx="8959" cy="8381"/>
          </a:xfrm>
        </p:grpSpPr>
        <p:pic>
          <p:nvPicPr>
            <p:cNvPr id="7" name="图片 6" descr="multicox_cgga693_01"/>
            <p:cNvPicPr>
              <a:picLocks noChangeAspect="1"/>
            </p:cNvPicPr>
            <p:nvPr/>
          </p:nvPicPr>
          <p:blipFill>
            <a:blip r:embed="rId1"/>
            <a:stretch>
              <a:fillRect/>
            </a:stretch>
          </p:blipFill>
          <p:spPr>
            <a:xfrm>
              <a:off x="12797" y="3480"/>
              <a:ext cx="3761" cy="2381"/>
            </a:xfrm>
            <a:prstGeom prst="rect">
              <a:avLst/>
            </a:prstGeom>
          </p:spPr>
        </p:pic>
        <p:pic>
          <p:nvPicPr>
            <p:cNvPr id="5" name="图片 4" descr="CytoTRACE2_Relative_UMAP_01"/>
            <p:cNvPicPr>
              <a:picLocks noChangeAspect="1"/>
            </p:cNvPicPr>
            <p:nvPr/>
          </p:nvPicPr>
          <p:blipFill>
            <a:blip r:embed="rId2"/>
            <a:stretch>
              <a:fillRect/>
            </a:stretch>
          </p:blipFill>
          <p:spPr>
            <a:xfrm>
              <a:off x="9900" y="1601"/>
              <a:ext cx="3466" cy="2311"/>
            </a:xfrm>
            <a:prstGeom prst="rect">
              <a:avLst/>
            </a:prstGeom>
          </p:spPr>
        </p:pic>
        <p:pic>
          <p:nvPicPr>
            <p:cNvPr id="6" name="图片 5" descr="monocle3_heatmap_01"/>
            <p:cNvPicPr>
              <a:picLocks noChangeAspect="1"/>
            </p:cNvPicPr>
            <p:nvPr/>
          </p:nvPicPr>
          <p:blipFill>
            <a:blip r:embed="rId3"/>
            <a:stretch>
              <a:fillRect/>
            </a:stretch>
          </p:blipFill>
          <p:spPr>
            <a:xfrm>
              <a:off x="13448" y="1600"/>
              <a:ext cx="2456" cy="2047"/>
            </a:xfrm>
            <a:prstGeom prst="rect">
              <a:avLst/>
            </a:prstGeom>
          </p:spPr>
        </p:pic>
        <p:pic>
          <p:nvPicPr>
            <p:cNvPr id="8" name="图片 7" descr="ROC_01"/>
            <p:cNvPicPr>
              <a:picLocks noChangeAspect="1"/>
            </p:cNvPicPr>
            <p:nvPr/>
          </p:nvPicPr>
          <p:blipFill>
            <a:blip r:embed="rId4"/>
            <a:stretch>
              <a:fillRect/>
            </a:stretch>
          </p:blipFill>
          <p:spPr>
            <a:xfrm>
              <a:off x="10206" y="3647"/>
              <a:ext cx="2155" cy="2155"/>
            </a:xfrm>
            <a:prstGeom prst="rect">
              <a:avLst/>
            </a:prstGeom>
          </p:spPr>
        </p:pic>
        <p:pic>
          <p:nvPicPr>
            <p:cNvPr id="9" name="图片 8" descr="Trajectory_Expression_01"/>
            <p:cNvPicPr>
              <a:picLocks noChangeAspect="1"/>
            </p:cNvPicPr>
            <p:nvPr/>
          </p:nvPicPr>
          <p:blipFill>
            <a:blip r:embed="rId5"/>
            <a:stretch>
              <a:fillRect/>
            </a:stretch>
          </p:blipFill>
          <p:spPr>
            <a:xfrm>
              <a:off x="10377" y="5670"/>
              <a:ext cx="2254" cy="2147"/>
            </a:xfrm>
            <a:prstGeom prst="rect">
              <a:avLst/>
            </a:prstGeom>
          </p:spPr>
        </p:pic>
        <p:pic>
          <p:nvPicPr>
            <p:cNvPr id="10" name="图片 9" descr="Venn_01"/>
            <p:cNvPicPr>
              <a:picLocks noChangeAspect="1"/>
            </p:cNvPicPr>
            <p:nvPr/>
          </p:nvPicPr>
          <p:blipFill>
            <a:blip r:embed="rId6"/>
            <a:stretch>
              <a:fillRect/>
            </a:stretch>
          </p:blipFill>
          <p:spPr>
            <a:xfrm>
              <a:off x="13448" y="5629"/>
              <a:ext cx="2423" cy="2423"/>
            </a:xfrm>
            <a:prstGeom prst="rect">
              <a:avLst/>
            </a:prstGeom>
          </p:spPr>
        </p:pic>
        <p:pic>
          <p:nvPicPr>
            <p:cNvPr id="11" name="图片 10" descr="差异基因火山图_01"/>
            <p:cNvPicPr>
              <a:picLocks noChangeAspect="1"/>
            </p:cNvPicPr>
            <p:nvPr/>
          </p:nvPicPr>
          <p:blipFill>
            <a:blip r:embed="rId7"/>
            <a:stretch>
              <a:fillRect/>
            </a:stretch>
          </p:blipFill>
          <p:spPr>
            <a:xfrm>
              <a:off x="16471" y="1600"/>
              <a:ext cx="1981" cy="1981"/>
            </a:xfrm>
            <a:prstGeom prst="rect">
              <a:avLst/>
            </a:prstGeom>
          </p:spPr>
        </p:pic>
        <p:pic>
          <p:nvPicPr>
            <p:cNvPr id="12" name="图片 11" descr="高变基因滋养层_01"/>
            <p:cNvPicPr>
              <a:picLocks noChangeAspect="1"/>
            </p:cNvPicPr>
            <p:nvPr/>
          </p:nvPicPr>
          <p:blipFill>
            <a:blip r:embed="rId8"/>
            <a:stretch>
              <a:fillRect/>
            </a:stretch>
          </p:blipFill>
          <p:spPr>
            <a:xfrm>
              <a:off x="16387" y="3689"/>
              <a:ext cx="2473" cy="2121"/>
            </a:xfrm>
            <a:prstGeom prst="rect">
              <a:avLst/>
            </a:prstGeom>
          </p:spPr>
        </p:pic>
        <p:pic>
          <p:nvPicPr>
            <p:cNvPr id="13" name="图片 12" descr="绝对残差图_01"/>
            <p:cNvPicPr>
              <a:picLocks noChangeAspect="1"/>
            </p:cNvPicPr>
            <p:nvPr/>
          </p:nvPicPr>
          <p:blipFill>
            <a:blip r:embed="rId9"/>
            <a:stretch>
              <a:fillRect/>
            </a:stretch>
          </p:blipFill>
          <p:spPr>
            <a:xfrm>
              <a:off x="16387" y="5861"/>
              <a:ext cx="1970" cy="1970"/>
            </a:xfrm>
            <a:prstGeom prst="rect">
              <a:avLst/>
            </a:prstGeom>
          </p:spPr>
        </p:pic>
        <p:pic>
          <p:nvPicPr>
            <p:cNvPr id="14" name="图片 13" descr="all_NetVisual_pathways_circle_subtype_01"/>
            <p:cNvPicPr>
              <a:picLocks noChangeAspect="1"/>
            </p:cNvPicPr>
            <p:nvPr/>
          </p:nvPicPr>
          <p:blipFill>
            <a:blip r:embed="rId10"/>
            <a:srcRect l="18880" t="7653" r="12299" b="15634"/>
            <a:stretch>
              <a:fillRect/>
            </a:stretch>
          </p:blipFill>
          <p:spPr>
            <a:xfrm>
              <a:off x="10378" y="7895"/>
              <a:ext cx="2244" cy="2087"/>
            </a:xfrm>
            <a:prstGeom prst="rect">
              <a:avLst/>
            </a:prstGeom>
          </p:spPr>
        </p:pic>
        <p:pic>
          <p:nvPicPr>
            <p:cNvPr id="15" name="图片 14" descr="km_325_修改_01"/>
            <p:cNvPicPr>
              <a:picLocks noChangeAspect="1"/>
            </p:cNvPicPr>
            <p:nvPr/>
          </p:nvPicPr>
          <p:blipFill>
            <a:blip r:embed="rId11"/>
            <a:stretch>
              <a:fillRect/>
            </a:stretch>
          </p:blipFill>
          <p:spPr>
            <a:xfrm>
              <a:off x="13147" y="7895"/>
              <a:ext cx="2855" cy="1904"/>
            </a:xfrm>
            <a:prstGeom prst="rect">
              <a:avLst/>
            </a:prstGeom>
          </p:spPr>
        </p:pic>
        <p:pic>
          <p:nvPicPr>
            <p:cNvPr id="21" name="图片 20"/>
            <p:cNvPicPr>
              <a:picLocks noChangeAspect="1"/>
            </p:cNvPicPr>
            <p:nvPr/>
          </p:nvPicPr>
          <p:blipFill>
            <a:blip r:embed="rId12"/>
            <a:stretch>
              <a:fillRect/>
            </a:stretch>
          </p:blipFill>
          <p:spPr>
            <a:xfrm>
              <a:off x="16387" y="7882"/>
              <a:ext cx="2179" cy="1992"/>
            </a:xfrm>
            <a:prstGeom prst="rect">
              <a:avLst/>
            </a:prstGeom>
          </p:spPr>
        </p:pic>
      </p:gr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owerpoint template design by DAJU_PPT正版来源小红书大橘PPT微信DAJU_PPT请勿抄袭搬运！盗版必究！"/>
          <p:cNvSpPr txBox="1"/>
          <p:nvPr/>
        </p:nvSpPr>
        <p:spPr>
          <a:xfrm>
            <a:off x="2407920" y="6249873"/>
            <a:ext cx="7376160" cy="307777"/>
          </a:xfrm>
          <a:prstGeom prst="rect">
            <a:avLst/>
          </a:prstGeom>
          <a:noFill/>
        </p:spPr>
        <p:txBody>
          <a:bodyPr wrap="square">
            <a:spAutoFit/>
          </a:bodyPr>
          <a:lstStyle/>
          <a:p>
            <a:pPr algn="ctr"/>
            <a:r>
              <a:rPr lang="en-US" altLang="zh-CN" sz="1400" dirty="0">
                <a:solidFill>
                  <a:schemeClr val="bg1"/>
                </a:solidFill>
                <a:cs typeface="+mn-ea"/>
                <a:sym typeface="+mn-lt"/>
              </a:rPr>
              <a:t>——</a:t>
            </a:r>
            <a:r>
              <a:rPr lang="en-US" altLang="zh-CN" sz="1400" spc="300" dirty="0">
                <a:solidFill>
                  <a:schemeClr val="bg1"/>
                </a:solidFill>
                <a:cs typeface="+mn-ea"/>
                <a:sym typeface="+mn-lt"/>
              </a:rPr>
              <a:t> </a:t>
            </a:r>
            <a:r>
              <a:rPr lang="zh-CN" altLang="en-US" sz="1400" spc="300" dirty="0">
                <a:solidFill>
                  <a:schemeClr val="bg1"/>
                </a:solidFill>
                <a:cs typeface="+mn-ea"/>
                <a:sym typeface="+mn-lt"/>
              </a:rPr>
              <a:t>艰苦朴素 </a:t>
            </a:r>
            <a:r>
              <a:rPr lang="en-US" altLang="zh-CN" sz="1400" spc="300" dirty="0">
                <a:solidFill>
                  <a:schemeClr val="bg1"/>
                </a:solidFill>
                <a:cs typeface="+mn-ea"/>
                <a:sym typeface="+mn-lt"/>
              </a:rPr>
              <a:t>· </a:t>
            </a:r>
            <a:r>
              <a:rPr lang="zh-CN" altLang="en-US" sz="1400" spc="300" dirty="0">
                <a:solidFill>
                  <a:schemeClr val="bg1"/>
                </a:solidFill>
                <a:cs typeface="+mn-ea"/>
                <a:sym typeface="+mn-lt"/>
              </a:rPr>
              <a:t>实事求是 </a:t>
            </a:r>
            <a:r>
              <a:rPr lang="en-US" altLang="zh-CN" sz="1400" spc="300" dirty="0">
                <a:solidFill>
                  <a:schemeClr val="bg1"/>
                </a:solidFill>
                <a:cs typeface="+mn-ea"/>
                <a:sym typeface="+mn-lt"/>
              </a:rPr>
              <a:t>· </a:t>
            </a:r>
            <a:r>
              <a:rPr lang="zh-CN" altLang="en-US" sz="1400" spc="300" dirty="0">
                <a:solidFill>
                  <a:schemeClr val="bg1"/>
                </a:solidFill>
                <a:cs typeface="+mn-ea"/>
                <a:sym typeface="+mn-lt"/>
              </a:rPr>
              <a:t>严格要求 </a:t>
            </a:r>
            <a:r>
              <a:rPr lang="en-US" altLang="zh-CN" sz="1400" spc="300" dirty="0">
                <a:solidFill>
                  <a:schemeClr val="bg1"/>
                </a:solidFill>
                <a:cs typeface="+mn-ea"/>
                <a:sym typeface="+mn-lt"/>
              </a:rPr>
              <a:t>· </a:t>
            </a:r>
            <a:r>
              <a:rPr lang="zh-CN" altLang="en-US" sz="1400" spc="300" dirty="0">
                <a:solidFill>
                  <a:schemeClr val="bg1"/>
                </a:solidFill>
                <a:cs typeface="+mn-ea"/>
                <a:sym typeface="+mn-lt"/>
              </a:rPr>
              <a:t>勇于探索 </a:t>
            </a:r>
            <a:r>
              <a:rPr lang="en-US" altLang="zh-CN" sz="1400" spc="-150" dirty="0">
                <a:solidFill>
                  <a:schemeClr val="bg1"/>
                </a:solidFill>
                <a:cs typeface="+mn-ea"/>
                <a:sym typeface="+mn-lt"/>
              </a:rPr>
              <a:t>——</a:t>
            </a:r>
            <a:endParaRPr lang="en-US" altLang="zh-CN" sz="1400" spc="-150" dirty="0">
              <a:solidFill>
                <a:schemeClr val="bg1"/>
              </a:solidFill>
              <a:cs typeface="+mn-ea"/>
              <a:sym typeface="+mn-lt"/>
            </a:endParaRPr>
          </a:p>
        </p:txBody>
      </p:sp>
      <p:sp>
        <p:nvSpPr>
          <p:cNvPr id="8" name="powerpoint template design by DAJU_PPT正版来源小红书大橘PPT微信DAJU_PPT请勿抄袭搬运！盗版必究！"/>
          <p:cNvSpPr/>
          <p:nvPr/>
        </p:nvSpPr>
        <p:spPr>
          <a:xfrm>
            <a:off x="351099" y="312517"/>
            <a:ext cx="11489802" cy="6302416"/>
          </a:xfrm>
          <a:prstGeom prst="rect">
            <a:avLst/>
          </a:prstGeom>
          <a:noFill/>
          <a:ln w="19050" cap="flat" cmpd="sng" algn="ctr">
            <a:solidFill>
              <a:schemeClr val="accent2"/>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powerpoint template design by DAJU_PPT正版来源小红书大橘PPT微信DAJU_PPT请勿抄袭搬运！盗版必究！"/>
          <p:cNvSpPr/>
          <p:nvPr/>
        </p:nvSpPr>
        <p:spPr>
          <a:xfrm>
            <a:off x="0" y="5842000"/>
            <a:ext cx="12192000" cy="1016000"/>
          </a:xfrm>
          <a:custGeom>
            <a:avLst/>
            <a:gdLst>
              <a:gd name="connsiteX0" fmla="*/ 6096000 w 12192000"/>
              <a:gd name="connsiteY0" fmla="*/ 0 h 1016000"/>
              <a:gd name="connsiteX1" fmla="*/ 11872101 w 12192000"/>
              <a:gd name="connsiteY1" fmla="*/ 363047 h 1016000"/>
              <a:gd name="connsiteX2" fmla="*/ 12192000 w 12192000"/>
              <a:gd name="connsiteY2" fmla="*/ 416457 h 1016000"/>
              <a:gd name="connsiteX3" fmla="*/ 12192000 w 12192000"/>
              <a:gd name="connsiteY3" fmla="*/ 1016000 h 1016000"/>
              <a:gd name="connsiteX4" fmla="*/ 0 w 12192000"/>
              <a:gd name="connsiteY4" fmla="*/ 1016000 h 1016000"/>
              <a:gd name="connsiteX5" fmla="*/ 0 w 12192000"/>
              <a:gd name="connsiteY5" fmla="*/ 416457 h 1016000"/>
              <a:gd name="connsiteX6" fmla="*/ 319900 w 12192000"/>
              <a:gd name="connsiteY6" fmla="*/ 363047 h 1016000"/>
              <a:gd name="connsiteX7" fmla="*/ 6096000 w 12192000"/>
              <a:gd name="connsiteY7" fmla="*/ 0 h 10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016000">
                <a:moveTo>
                  <a:pt x="6096000" y="0"/>
                </a:moveTo>
                <a:cubicBezTo>
                  <a:pt x="8351708" y="0"/>
                  <a:pt x="10393868" y="138738"/>
                  <a:pt x="11872101" y="363047"/>
                </a:cubicBezTo>
                <a:lnTo>
                  <a:pt x="12192000" y="416457"/>
                </a:lnTo>
                <a:lnTo>
                  <a:pt x="12192000" y="1016000"/>
                </a:lnTo>
                <a:lnTo>
                  <a:pt x="0" y="1016000"/>
                </a:lnTo>
                <a:lnTo>
                  <a:pt x="0" y="416457"/>
                </a:lnTo>
                <a:lnTo>
                  <a:pt x="319900" y="363047"/>
                </a:lnTo>
                <a:cubicBezTo>
                  <a:pt x="1798133" y="138738"/>
                  <a:pt x="3840293" y="0"/>
                  <a:pt x="6096000" y="0"/>
                </a:cubicBezTo>
                <a:close/>
              </a:path>
            </a:pathLst>
          </a:cu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4282027" y="2196000"/>
            <a:ext cx="4735949" cy="2208192"/>
            <a:chOff x="4229437" y="2011471"/>
            <a:chExt cx="4735949" cy="2208192"/>
          </a:xfrm>
        </p:grpSpPr>
        <p:sp>
          <p:nvSpPr>
            <p:cNvPr id="18" name="文本框 17"/>
            <p:cNvSpPr txBox="1"/>
            <p:nvPr/>
          </p:nvSpPr>
          <p:spPr>
            <a:xfrm>
              <a:off x="4229437" y="3204000"/>
              <a:ext cx="4735949" cy="1015663"/>
            </a:xfrm>
            <a:prstGeom prst="rect">
              <a:avLst/>
            </a:prstGeom>
            <a:noFill/>
          </p:spPr>
          <p:txBody>
            <a:bodyPr wrap="square" rtlCol="0">
              <a:spAutoFit/>
            </a:bodyPr>
            <a:lstStyle/>
            <a:p>
              <a:r>
                <a:rPr lang="zh-CN" altLang="en-US" sz="6000" b="1" kern="4000" spc="1000" dirty="0">
                  <a:latin typeface="微软雅黑" panose="020B0503020204020204" pitchFamily="34" charset="-122"/>
                  <a:ea typeface="微软雅黑" panose="020B0503020204020204" pitchFamily="34" charset="-122"/>
                </a:rPr>
                <a:t>未来规划</a:t>
              </a:r>
              <a:endParaRPr lang="zh-CN" altLang="en-US" sz="6000" b="1" kern="4000" spc="1000" dirty="0">
                <a:latin typeface="微软雅黑" panose="020B0503020204020204" pitchFamily="34" charset="-122"/>
                <a:ea typeface="微软雅黑" panose="020B0503020204020204" pitchFamily="34" charset="-122"/>
              </a:endParaRPr>
            </a:p>
          </p:txBody>
        </p:sp>
        <p:grpSp>
          <p:nvGrpSpPr>
            <p:cNvPr id="20" name="组合 19"/>
            <p:cNvGrpSpPr/>
            <p:nvPr/>
          </p:nvGrpSpPr>
          <p:grpSpPr>
            <a:xfrm>
              <a:off x="4356000" y="2011471"/>
              <a:ext cx="3373200" cy="1074785"/>
              <a:chOff x="4356000" y="2011471"/>
              <a:chExt cx="3373200" cy="1074785"/>
            </a:xfrm>
          </p:grpSpPr>
          <p:sp>
            <p:nvSpPr>
              <p:cNvPr id="21" name="文本框 20"/>
              <p:cNvSpPr txBox="1"/>
              <p:nvPr/>
            </p:nvSpPr>
            <p:spPr>
              <a:xfrm>
                <a:off x="5576368" y="2011471"/>
                <a:ext cx="1097416" cy="830997"/>
              </a:xfrm>
              <a:prstGeom prst="rect">
                <a:avLst/>
              </a:prstGeom>
              <a:noFill/>
            </p:spPr>
            <p:txBody>
              <a:bodyPr wrap="square" rtlCol="0">
                <a:spAutoFit/>
              </a:bodyPr>
              <a:lstStyle/>
              <a:p>
                <a:r>
                  <a:rPr lang="en-US" altLang="zh-CN" sz="4800" b="1" spc="300" dirty="0">
                    <a:solidFill>
                      <a:srgbClr val="394761"/>
                    </a:solidFill>
                    <a:latin typeface="微软雅黑" panose="020B0503020204020204" pitchFamily="34" charset="-122"/>
                    <a:ea typeface="微软雅黑" panose="020B0503020204020204" pitchFamily="34" charset="-122"/>
                  </a:rPr>
                  <a:t>06</a:t>
                </a:r>
                <a:endParaRPr lang="zh-CN" altLang="en-US" sz="4800" b="1" spc="300" dirty="0">
                  <a:solidFill>
                    <a:srgbClr val="394761"/>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6948000" y="2884646"/>
                <a:ext cx="781200" cy="97536"/>
                <a:chOff x="6398888" y="2980944"/>
                <a:chExt cx="781200" cy="97536"/>
              </a:xfrm>
            </p:grpSpPr>
            <p:cxnSp>
              <p:nvCxnSpPr>
                <p:cNvPr id="27" name="直接连接符 26"/>
                <p:cNvCxnSpPr/>
                <p:nvPr/>
              </p:nvCxnSpPr>
              <p:spPr>
                <a:xfrm flipV="1">
                  <a:off x="6460088" y="3028666"/>
                  <a:ext cx="720000" cy="1046"/>
                </a:xfrm>
                <a:prstGeom prst="line">
                  <a:avLst/>
                </a:prstGeom>
                <a:ln w="3175">
                  <a:solidFill>
                    <a:srgbClr val="D1B696"/>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rot="2684043">
                  <a:off x="6398888" y="2980944"/>
                  <a:ext cx="97536" cy="97536"/>
                </a:xfrm>
                <a:prstGeom prst="rect">
                  <a:avLst/>
                </a:prstGeom>
                <a:solidFill>
                  <a:srgbClr val="D1B6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rot="10800000">
                <a:off x="4356000" y="2883600"/>
                <a:ext cx="780212" cy="97536"/>
                <a:chOff x="6398888" y="2980944"/>
                <a:chExt cx="780212" cy="97536"/>
              </a:xfrm>
            </p:grpSpPr>
            <p:cxnSp>
              <p:nvCxnSpPr>
                <p:cNvPr id="25" name="直接连接符 24"/>
                <p:cNvCxnSpPr/>
                <p:nvPr/>
              </p:nvCxnSpPr>
              <p:spPr>
                <a:xfrm rot="10800000" flipH="1">
                  <a:off x="6459100" y="3028666"/>
                  <a:ext cx="720000" cy="1046"/>
                </a:xfrm>
                <a:prstGeom prst="line">
                  <a:avLst/>
                </a:prstGeom>
                <a:ln w="3175">
                  <a:solidFill>
                    <a:srgbClr val="D1B696"/>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rot="2684043">
                  <a:off x="6398888" y="2980944"/>
                  <a:ext cx="97536" cy="97536"/>
                </a:xfrm>
                <a:prstGeom prst="rect">
                  <a:avLst/>
                </a:prstGeom>
                <a:solidFill>
                  <a:srgbClr val="D1B6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文本框 23"/>
              <p:cNvSpPr txBox="1"/>
              <p:nvPr/>
            </p:nvSpPr>
            <p:spPr>
              <a:xfrm>
                <a:off x="5347410" y="2747702"/>
                <a:ext cx="1620000" cy="338554"/>
              </a:xfrm>
              <a:prstGeom prst="rect">
                <a:avLst/>
              </a:prstGeom>
              <a:noFill/>
            </p:spPr>
            <p:txBody>
              <a:bodyPr wrap="square" rtlCol="0">
                <a:spAutoFit/>
              </a:bodyPr>
              <a:lstStyle/>
              <a:p>
                <a:r>
                  <a:rPr lang="en-US" altLang="zh-CN" sz="1600" spc="300" dirty="0"/>
                  <a:t>PART SIX</a:t>
                </a:r>
                <a:endParaRPr lang="zh-CN" altLang="en-US" sz="1600" spc="300" dirty="0"/>
              </a:p>
            </p:txBody>
          </p:sp>
        </p:grpSp>
      </p:grpSp>
      <p:grpSp>
        <p:nvGrpSpPr>
          <p:cNvPr id="31" name="组合 30"/>
          <p:cNvGrpSpPr/>
          <p:nvPr/>
        </p:nvGrpSpPr>
        <p:grpSpPr>
          <a:xfrm>
            <a:off x="4432299" y="-2"/>
            <a:ext cx="3327402" cy="1663702"/>
            <a:chOff x="4432299" y="-2"/>
            <a:chExt cx="3327402" cy="1663702"/>
          </a:xfrm>
        </p:grpSpPr>
        <p:sp>
          <p:nvSpPr>
            <p:cNvPr id="32" name="任意多边形: 形状 31"/>
            <p:cNvSpPr/>
            <p:nvPr/>
          </p:nvSpPr>
          <p:spPr>
            <a:xfrm>
              <a:off x="4432299" y="-2"/>
              <a:ext cx="3327402" cy="1663702"/>
            </a:xfrm>
            <a:custGeom>
              <a:avLst/>
              <a:gdLst>
                <a:gd name="connsiteX0" fmla="*/ 0 w 3389498"/>
                <a:gd name="connsiteY0" fmla="*/ 0 h 1694750"/>
                <a:gd name="connsiteX1" fmla="*/ 3389498 w 3389498"/>
                <a:gd name="connsiteY1" fmla="*/ 0 h 1694750"/>
                <a:gd name="connsiteX2" fmla="*/ 3389498 w 3389498"/>
                <a:gd name="connsiteY2" fmla="*/ 1 h 1694750"/>
                <a:gd name="connsiteX3" fmla="*/ 1694749 w 3389498"/>
                <a:gd name="connsiteY3" fmla="*/ 1694750 h 1694750"/>
                <a:gd name="connsiteX4" fmla="*/ 0 w 3389498"/>
                <a:gd name="connsiteY4" fmla="*/ 1 h 169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9497" h="1694750">
                  <a:moveTo>
                    <a:pt x="0" y="0"/>
                  </a:moveTo>
                  <a:lnTo>
                    <a:pt x="3389498" y="0"/>
                  </a:lnTo>
                  <a:lnTo>
                    <a:pt x="3389498" y="1"/>
                  </a:lnTo>
                  <a:cubicBezTo>
                    <a:pt x="3389498" y="935985"/>
                    <a:pt x="2630733" y="1694750"/>
                    <a:pt x="1694749" y="1694750"/>
                  </a:cubicBezTo>
                  <a:cubicBezTo>
                    <a:pt x="758765" y="1694750"/>
                    <a:pt x="0" y="935985"/>
                    <a:pt x="0" y="1"/>
                  </a:cubicBezTo>
                  <a:close/>
                </a:path>
              </a:pathLst>
            </a:custGeom>
            <a:solidFill>
              <a:srgbClr val="3947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graduation-hat-front-view_27483"/>
            <p:cNvSpPr>
              <a:spLocks noChangeAspect="1"/>
            </p:cNvSpPr>
            <p:nvPr/>
          </p:nvSpPr>
          <p:spPr bwMode="auto">
            <a:xfrm>
              <a:off x="5180644" y="208110"/>
              <a:ext cx="1830718" cy="1156799"/>
            </a:xfrm>
            <a:custGeom>
              <a:avLst/>
              <a:gdLst>
                <a:gd name="connsiteX0" fmla="*/ 104550 w 604718"/>
                <a:gd name="connsiteY0" fmla="*/ 208330 h 382112"/>
                <a:gd name="connsiteX1" fmla="*/ 156180 w 604718"/>
                <a:gd name="connsiteY1" fmla="*/ 208330 h 382112"/>
                <a:gd name="connsiteX2" fmla="*/ 261642 w 604718"/>
                <a:gd name="connsiteY2" fmla="*/ 248878 h 382112"/>
                <a:gd name="connsiteX3" fmla="*/ 298947 w 604718"/>
                <a:gd name="connsiteY3" fmla="*/ 255007 h 382112"/>
                <a:gd name="connsiteX4" fmla="*/ 340187 w 604718"/>
                <a:gd name="connsiteY4" fmla="*/ 247621 h 382112"/>
                <a:gd name="connsiteX5" fmla="*/ 433687 w 604718"/>
                <a:gd name="connsiteY5" fmla="*/ 208330 h 382112"/>
                <a:gd name="connsiteX6" fmla="*/ 490825 w 604718"/>
                <a:gd name="connsiteY6" fmla="*/ 208330 h 382112"/>
                <a:gd name="connsiteX7" fmla="*/ 490825 w 604718"/>
                <a:gd name="connsiteY7" fmla="*/ 271509 h 382112"/>
                <a:gd name="connsiteX8" fmla="*/ 458400 w 604718"/>
                <a:gd name="connsiteY8" fmla="*/ 320701 h 382112"/>
                <a:gd name="connsiteX9" fmla="*/ 329326 w 604718"/>
                <a:gd name="connsiteY9" fmla="*/ 376337 h 382112"/>
                <a:gd name="connsiteX10" fmla="*/ 264632 w 604718"/>
                <a:gd name="connsiteY10" fmla="*/ 376337 h 382112"/>
                <a:gd name="connsiteX11" fmla="*/ 136819 w 604718"/>
                <a:gd name="connsiteY11" fmla="*/ 320701 h 382112"/>
                <a:gd name="connsiteX12" fmla="*/ 104550 w 604718"/>
                <a:gd name="connsiteY12" fmla="*/ 271509 h 382112"/>
                <a:gd name="connsiteX13" fmla="*/ 300973 w 604718"/>
                <a:gd name="connsiteY13" fmla="*/ 5 h 382112"/>
                <a:gd name="connsiteX14" fmla="*/ 334162 w 604718"/>
                <a:gd name="connsiteY14" fmla="*/ 4701 h 382112"/>
                <a:gd name="connsiteX15" fmla="*/ 581267 w 604718"/>
                <a:gd name="connsiteY15" fmla="*/ 92552 h 382112"/>
                <a:gd name="connsiteX16" fmla="*/ 588822 w 604718"/>
                <a:gd name="connsiteY16" fmla="*/ 114398 h 382112"/>
                <a:gd name="connsiteX17" fmla="*/ 589136 w 604718"/>
                <a:gd name="connsiteY17" fmla="*/ 114398 h 382112"/>
                <a:gd name="connsiteX18" fmla="*/ 589136 w 604718"/>
                <a:gd name="connsiteY18" fmla="*/ 270771 h 382112"/>
                <a:gd name="connsiteX19" fmla="*/ 604718 w 604718"/>
                <a:gd name="connsiteY19" fmla="*/ 321376 h 382112"/>
                <a:gd name="connsiteX20" fmla="*/ 561278 w 604718"/>
                <a:gd name="connsiteY20" fmla="*/ 321376 h 382112"/>
                <a:gd name="connsiteX21" fmla="*/ 576388 w 604718"/>
                <a:gd name="connsiteY21" fmla="*/ 271242 h 382112"/>
                <a:gd name="connsiteX22" fmla="*/ 576388 w 604718"/>
                <a:gd name="connsiteY22" fmla="*/ 120370 h 382112"/>
                <a:gd name="connsiteX23" fmla="*/ 333376 w 604718"/>
                <a:gd name="connsiteY23" fmla="*/ 222680 h 382112"/>
                <a:gd name="connsiteX24" fmla="*/ 268058 w 604718"/>
                <a:gd name="connsiteY24" fmla="*/ 223780 h 382112"/>
                <a:gd name="connsiteX25" fmla="*/ 13556 w 604718"/>
                <a:gd name="connsiteY25" fmla="*/ 125870 h 382112"/>
                <a:gd name="connsiteX26" fmla="*/ 13714 w 604718"/>
                <a:gd name="connsiteY26" fmla="*/ 100882 h 382112"/>
                <a:gd name="connsiteX27" fmla="*/ 267901 w 604718"/>
                <a:gd name="connsiteY27" fmla="*/ 5329 h 382112"/>
                <a:gd name="connsiteX28" fmla="*/ 300973 w 604718"/>
                <a:gd name="connsiteY28" fmla="*/ 5 h 38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4718" h="382112">
                  <a:moveTo>
                    <a:pt x="104550" y="208330"/>
                  </a:moveTo>
                  <a:lnTo>
                    <a:pt x="156180" y="208330"/>
                  </a:lnTo>
                  <a:lnTo>
                    <a:pt x="261642" y="248878"/>
                  </a:lnTo>
                  <a:cubicBezTo>
                    <a:pt x="274864" y="253907"/>
                    <a:pt x="289188" y="255007"/>
                    <a:pt x="298947" y="255007"/>
                  </a:cubicBezTo>
                  <a:cubicBezTo>
                    <a:pt x="314373" y="255007"/>
                    <a:pt x="329012" y="252493"/>
                    <a:pt x="340187" y="247621"/>
                  </a:cubicBezTo>
                  <a:lnTo>
                    <a:pt x="433687" y="208330"/>
                  </a:lnTo>
                  <a:lnTo>
                    <a:pt x="490825" y="208330"/>
                  </a:lnTo>
                  <a:lnTo>
                    <a:pt x="490825" y="271509"/>
                  </a:lnTo>
                  <a:cubicBezTo>
                    <a:pt x="490825" y="290998"/>
                    <a:pt x="476344" y="313000"/>
                    <a:pt x="458400" y="320701"/>
                  </a:cubicBezTo>
                  <a:lnTo>
                    <a:pt x="329326" y="376337"/>
                  </a:lnTo>
                  <a:cubicBezTo>
                    <a:pt x="311382" y="384038"/>
                    <a:pt x="282419" y="384038"/>
                    <a:pt x="264632" y="376337"/>
                  </a:cubicBezTo>
                  <a:lnTo>
                    <a:pt x="136819" y="320701"/>
                  </a:lnTo>
                  <a:cubicBezTo>
                    <a:pt x="119032" y="313000"/>
                    <a:pt x="104550" y="290998"/>
                    <a:pt x="104550" y="271509"/>
                  </a:cubicBezTo>
                  <a:close/>
                  <a:moveTo>
                    <a:pt x="300973" y="5"/>
                  </a:moveTo>
                  <a:cubicBezTo>
                    <a:pt x="312954" y="-93"/>
                    <a:pt x="324955" y="1479"/>
                    <a:pt x="334162" y="4701"/>
                  </a:cubicBezTo>
                  <a:lnTo>
                    <a:pt x="581267" y="92552"/>
                  </a:lnTo>
                  <a:cubicBezTo>
                    <a:pt x="596849" y="98053"/>
                    <a:pt x="599210" y="107168"/>
                    <a:pt x="588822" y="114398"/>
                  </a:cubicBezTo>
                  <a:lnTo>
                    <a:pt x="589136" y="114398"/>
                  </a:lnTo>
                  <a:lnTo>
                    <a:pt x="589136" y="270771"/>
                  </a:lnTo>
                  <a:lnTo>
                    <a:pt x="604718" y="321376"/>
                  </a:lnTo>
                  <a:lnTo>
                    <a:pt x="561278" y="321376"/>
                  </a:lnTo>
                  <a:lnTo>
                    <a:pt x="576388" y="271242"/>
                  </a:lnTo>
                  <a:lnTo>
                    <a:pt x="576388" y="120370"/>
                  </a:lnTo>
                  <a:lnTo>
                    <a:pt x="333376" y="222680"/>
                  </a:lnTo>
                  <a:cubicBezTo>
                    <a:pt x="315433" y="230224"/>
                    <a:pt x="286158" y="230695"/>
                    <a:pt x="268058" y="223780"/>
                  </a:cubicBezTo>
                  <a:lnTo>
                    <a:pt x="13556" y="125870"/>
                  </a:lnTo>
                  <a:cubicBezTo>
                    <a:pt x="-4544" y="118798"/>
                    <a:pt x="-4544" y="107640"/>
                    <a:pt x="13714" y="100882"/>
                  </a:cubicBezTo>
                  <a:lnTo>
                    <a:pt x="267901" y="5329"/>
                  </a:lnTo>
                  <a:cubicBezTo>
                    <a:pt x="277030" y="1872"/>
                    <a:pt x="288991" y="104"/>
                    <a:pt x="300973" y="5"/>
                  </a:cubicBezTo>
                  <a:close/>
                </a:path>
              </a:pathLst>
            </a:custGeom>
            <a:noFill/>
            <a:ln w="41275">
              <a:solidFill>
                <a:schemeClr val="bg1"/>
              </a:solidFill>
            </a:ln>
          </p:spPr>
          <p:txBody>
            <a:bodyPr/>
            <a:lstStyle/>
            <a:p>
              <a:endParaRPr dirty="0"/>
            </a:p>
          </p:txBody>
        </p:sp>
      </p:grpSp>
    </p:spTree>
    <p:custDataLst>
      <p:tags r:id="rId1"/>
    </p:custData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werpoint template design by DAJU_PPT正版来源小红书大橘PPT微信DAJU_PPT请勿抄袭搬运！盗版必究！"/>
          <p:cNvSpPr>
            <a:spLocks noGrp="1"/>
          </p:cNvSpPr>
          <p:nvPr>
            <p:ph type="title"/>
          </p:nvPr>
        </p:nvSpPr>
        <p:spPr>
          <a:prstGeom prst="rect">
            <a:avLst/>
          </a:prstGeom>
        </p:spPr>
        <p:txBody>
          <a:bodyPr>
            <a:normAutofit fontScale="90000"/>
          </a:bodyPr>
          <a:lstStyle/>
          <a:p>
            <a:r>
              <a:rPr lang="zh-CN" altLang="en-US" dirty="0">
                <a:latin typeface="+mn-lt"/>
                <a:ea typeface="+mn-ea"/>
                <a:cs typeface="+mn-ea"/>
                <a:sym typeface="+mn-lt"/>
              </a:rPr>
              <a:t>入学前计划</a:t>
            </a:r>
            <a:endParaRPr lang="zh-CN" altLang="en-US" dirty="0">
              <a:latin typeface="+mn-lt"/>
              <a:ea typeface="+mn-ea"/>
              <a:cs typeface="+mn-ea"/>
              <a:sym typeface="+mn-lt"/>
            </a:endParaRPr>
          </a:p>
        </p:txBody>
      </p:sp>
      <p:cxnSp>
        <p:nvCxnSpPr>
          <p:cNvPr id="2" name="powerpoint template design by DAJU_PPT正版来源小红书大橘PPT微信DAJU_PPT请勿抄袭搬运！盗版必究！"/>
          <p:cNvCxnSpPr/>
          <p:nvPr/>
        </p:nvCxnSpPr>
        <p:spPr>
          <a:xfrm>
            <a:off x="481890" y="1341620"/>
            <a:ext cx="276348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5" name="powerpoint template design by DAJU_PPT正版来源小红书大橘PPT微信DAJU_PPT请勿抄袭搬运！盗版必究！"/>
          <p:cNvGrpSpPr/>
          <p:nvPr/>
        </p:nvGrpSpPr>
        <p:grpSpPr>
          <a:xfrm>
            <a:off x="675187" y="1557557"/>
            <a:ext cx="10841624" cy="4427318"/>
            <a:chOff x="2435463" y="1815398"/>
            <a:chExt cx="7494507" cy="3227205"/>
          </a:xfrm>
        </p:grpSpPr>
        <p:sp>
          <p:nvSpPr>
            <p:cNvPr id="14" name="powerpoint template design by DAJU_PPT正版来源小红书大橘PPT微信DAJU_PPT请勿抄袭搬运！盗版必究！-1"/>
            <p:cNvSpPr/>
            <p:nvPr/>
          </p:nvSpPr>
          <p:spPr>
            <a:xfrm>
              <a:off x="2435463" y="2026004"/>
              <a:ext cx="2089877" cy="2347217"/>
            </a:xfrm>
            <a:custGeom>
              <a:avLst/>
              <a:gdLst>
                <a:gd name="connsiteX0" fmla="*/ 0 w 1685037"/>
                <a:gd name="connsiteY0" fmla="*/ 138980 h 1389803"/>
                <a:gd name="connsiteX1" fmla="*/ 138980 w 1685037"/>
                <a:gd name="connsiteY1" fmla="*/ 0 h 1389803"/>
                <a:gd name="connsiteX2" fmla="*/ 1546057 w 1685037"/>
                <a:gd name="connsiteY2" fmla="*/ 0 h 1389803"/>
                <a:gd name="connsiteX3" fmla="*/ 1685037 w 1685037"/>
                <a:gd name="connsiteY3" fmla="*/ 138980 h 1389803"/>
                <a:gd name="connsiteX4" fmla="*/ 1685037 w 1685037"/>
                <a:gd name="connsiteY4" fmla="*/ 1250823 h 1389803"/>
                <a:gd name="connsiteX5" fmla="*/ 1546057 w 1685037"/>
                <a:gd name="connsiteY5" fmla="*/ 1389803 h 1389803"/>
                <a:gd name="connsiteX6" fmla="*/ 138980 w 1685037"/>
                <a:gd name="connsiteY6" fmla="*/ 1389803 h 1389803"/>
                <a:gd name="connsiteX7" fmla="*/ 0 w 1685037"/>
                <a:gd name="connsiteY7" fmla="*/ 1250823 h 1389803"/>
                <a:gd name="connsiteX8" fmla="*/ 0 w 1685037"/>
                <a:gd name="connsiteY8" fmla="*/ 138980 h 138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5037" h="1389803">
                  <a:moveTo>
                    <a:pt x="0" y="138980"/>
                  </a:moveTo>
                  <a:cubicBezTo>
                    <a:pt x="0" y="62223"/>
                    <a:pt x="62223" y="0"/>
                    <a:pt x="138980" y="0"/>
                  </a:cubicBezTo>
                  <a:lnTo>
                    <a:pt x="1546057" y="0"/>
                  </a:lnTo>
                  <a:cubicBezTo>
                    <a:pt x="1622814" y="0"/>
                    <a:pt x="1685037" y="62223"/>
                    <a:pt x="1685037" y="138980"/>
                  </a:cubicBezTo>
                  <a:lnTo>
                    <a:pt x="1685037" y="1250823"/>
                  </a:lnTo>
                  <a:cubicBezTo>
                    <a:pt x="1685037" y="1327580"/>
                    <a:pt x="1622814" y="1389803"/>
                    <a:pt x="1546057" y="1389803"/>
                  </a:cubicBezTo>
                  <a:lnTo>
                    <a:pt x="138980" y="1389803"/>
                  </a:lnTo>
                  <a:cubicBezTo>
                    <a:pt x="62223" y="1389803"/>
                    <a:pt x="0" y="1327580"/>
                    <a:pt x="0" y="1250823"/>
                  </a:cubicBezTo>
                  <a:lnTo>
                    <a:pt x="0" y="138980"/>
                  </a:lnTo>
                  <a:close/>
                </a:path>
              </a:pathLst>
            </a:custGeom>
            <a:noFill/>
            <a:ln>
              <a:solidFill>
                <a:schemeClr val="bg1">
                  <a:lumMod val="8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1988" tIns="71988" rIns="71988" bIns="369803" numCol="1" spcCol="1270" anchor="t" anchorCtr="0">
              <a:noAutofit/>
            </a:bodyPr>
            <a:lstStyle>
              <a:defPPr>
                <a:defRPr lang="zh-CN"/>
              </a:defPPr>
              <a:lvl1pPr marL="0" algn="l" defTabSz="914400" rtl="0" eaLnBrk="1" latinLnBrk="0" hangingPunct="1">
                <a:defRPr sz="1800" kern="1200">
                  <a:solidFill>
                    <a:schemeClr val="dk1">
                      <a:hueOff val="0"/>
                      <a:satOff val="0"/>
                      <a:lumOff val="0"/>
                      <a:alphaOff val="0"/>
                    </a:schemeClr>
                  </a:solidFill>
                  <a:latin typeface="+mn-lt"/>
                  <a:ea typeface="+mn-ea"/>
                  <a:cs typeface="+mn-cs"/>
                </a:defRPr>
              </a:lvl1pPr>
              <a:lvl2pPr marL="457200" algn="l" defTabSz="914400" rtl="0" eaLnBrk="1" latinLnBrk="0" hangingPunct="1">
                <a:defRPr sz="1800" kern="1200">
                  <a:solidFill>
                    <a:schemeClr val="dk1">
                      <a:hueOff val="0"/>
                      <a:satOff val="0"/>
                      <a:lumOff val="0"/>
                      <a:alphaOff val="0"/>
                    </a:schemeClr>
                  </a:solidFill>
                  <a:latin typeface="+mn-lt"/>
                  <a:ea typeface="+mn-ea"/>
                  <a:cs typeface="+mn-cs"/>
                </a:defRPr>
              </a:lvl2pPr>
              <a:lvl3pPr marL="914400" algn="l" defTabSz="914400" rtl="0" eaLnBrk="1" latinLnBrk="0" hangingPunct="1">
                <a:defRPr sz="1800" kern="1200">
                  <a:solidFill>
                    <a:schemeClr val="dk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dk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dk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dk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dk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dk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dk1">
                      <a:hueOff val="0"/>
                      <a:satOff val="0"/>
                      <a:lumOff val="0"/>
                      <a:alphaOff val="0"/>
                    </a:schemeClr>
                  </a:solidFill>
                  <a:latin typeface="+mn-lt"/>
                  <a:ea typeface="+mn-ea"/>
                  <a:cs typeface="+mn-cs"/>
                </a:defRPr>
              </a:lvl9pPr>
            </a:lstStyle>
            <a:p>
              <a:pPr marL="228600" lvl="1" indent="-228600" algn="l" defTabSz="933450">
                <a:lnSpc>
                  <a:spcPct val="90000"/>
                </a:lnSpc>
                <a:spcBef>
                  <a:spcPct val="0"/>
                </a:spcBef>
                <a:spcAft>
                  <a:spcPct val="15000"/>
                </a:spcAft>
                <a:buChar char="•"/>
              </a:pPr>
              <a:endParaRPr lang="zh-CN" altLang="en-US" sz="1200" kern="1200" dirty="0">
                <a:cs typeface="+mn-ea"/>
                <a:sym typeface="+mn-lt"/>
              </a:endParaRPr>
            </a:p>
            <a:p>
              <a:pPr marL="228600" lvl="1" indent="-228600" algn="l" defTabSz="933450">
                <a:lnSpc>
                  <a:spcPct val="90000"/>
                </a:lnSpc>
                <a:spcBef>
                  <a:spcPct val="0"/>
                </a:spcBef>
                <a:spcAft>
                  <a:spcPct val="15000"/>
                </a:spcAft>
                <a:buChar char="•"/>
              </a:pPr>
              <a:endParaRPr lang="zh-CN" altLang="en-US" sz="1200" kern="1200" dirty="0">
                <a:cs typeface="+mn-ea"/>
                <a:sym typeface="+mn-lt"/>
              </a:endParaRPr>
            </a:p>
          </p:txBody>
        </p:sp>
        <p:sp>
          <p:nvSpPr>
            <p:cNvPr id="15" name="powerpoint template design by DAJU_PPT正版来源小红书大橘PPT微信DAJU_PPT请勿抄袭搬运！盗版必究！-2"/>
            <p:cNvSpPr/>
            <p:nvPr/>
          </p:nvSpPr>
          <p:spPr>
            <a:xfrm>
              <a:off x="3634925" y="3407259"/>
              <a:ext cx="2172733" cy="1635344"/>
            </a:xfrm>
            <a:prstGeom prst="leftCircularArrow">
              <a:avLst>
                <a:gd name="adj1" fmla="val 2550"/>
                <a:gd name="adj2" fmla="val 309429"/>
                <a:gd name="adj3" fmla="val 2084940"/>
                <a:gd name="adj4" fmla="val 9024489"/>
                <a:gd name="adj5" fmla="val 2975"/>
              </a:avLst>
            </a:prstGeom>
            <a:solidFill>
              <a:schemeClr val="bg1">
                <a:lumMod val="7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sz="1200">
                <a:cs typeface="+mn-ea"/>
                <a:sym typeface="+mn-lt"/>
              </a:endParaRPr>
            </a:p>
          </p:txBody>
        </p:sp>
        <p:sp>
          <p:nvSpPr>
            <p:cNvPr id="16" name="powerpoint template design by DAJU_PPT正版来源小红书大橘PPT微信DAJU_PPT请勿抄袭搬运！盗版必究！-3"/>
            <p:cNvSpPr/>
            <p:nvPr/>
          </p:nvSpPr>
          <p:spPr>
            <a:xfrm>
              <a:off x="2899915" y="4135297"/>
              <a:ext cx="1857812" cy="475654"/>
            </a:xfrm>
            <a:prstGeom prst="roundRect">
              <a:avLst/>
            </a:prstGeom>
            <a:solidFill>
              <a:schemeClr val="accent1"/>
            </a:solidFill>
            <a:ln w="12700" cap="flat" cmpd="sng" algn="ctr">
              <a:noFill/>
              <a:prstDash val="solid"/>
              <a:miter lim="800000"/>
            </a:ln>
            <a:effectLst>
              <a:outerShdw blurRad="254000" dist="127000" dir="8100000" sx="95000" sy="95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gradFill>
                  <a:gsLst>
                    <a:gs pos="0">
                      <a:srgbClr val="01CFFF"/>
                    </a:gs>
                    <a:gs pos="100000">
                      <a:srgbClr val="3D64FF"/>
                    </a:gs>
                  </a:gsLst>
                  <a:lin ang="8100000" scaled="0"/>
                </a:gradFill>
                <a:sym typeface="+mn-lt"/>
              </a:endParaRPr>
            </a:p>
          </p:txBody>
        </p:sp>
        <p:sp>
          <p:nvSpPr>
            <p:cNvPr id="17" name="powerpoint template design by DAJU_PPT正版来源小红书大橘PPT微信DAJU_PPT请勿抄袭搬运！盗版必究！-4"/>
            <p:cNvSpPr/>
            <p:nvPr/>
          </p:nvSpPr>
          <p:spPr>
            <a:xfrm>
              <a:off x="5021800" y="2514333"/>
              <a:ext cx="2089877" cy="2188540"/>
            </a:xfrm>
            <a:prstGeom prst="roundRect">
              <a:avLst>
                <a:gd name="adj" fmla="val 10000"/>
              </a:avLst>
            </a:prstGeom>
            <a:noFill/>
            <a:ln>
              <a:solidFill>
                <a:schemeClr val="bg1">
                  <a:lumMod val="8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defPPr>
                <a:defRPr lang="zh-CN"/>
              </a:defPPr>
              <a:lvl1pPr marL="0" algn="l" defTabSz="914400" rtl="0" eaLnBrk="1" latinLnBrk="0" hangingPunct="1">
                <a:defRPr sz="1800" kern="1200">
                  <a:solidFill>
                    <a:schemeClr val="dk1">
                      <a:hueOff val="0"/>
                      <a:satOff val="0"/>
                      <a:lumOff val="0"/>
                      <a:alphaOff val="0"/>
                    </a:schemeClr>
                  </a:solidFill>
                  <a:latin typeface="+mn-lt"/>
                  <a:ea typeface="+mn-ea"/>
                  <a:cs typeface="+mn-cs"/>
                </a:defRPr>
              </a:lvl1pPr>
              <a:lvl2pPr marL="457200" algn="l" defTabSz="914400" rtl="0" eaLnBrk="1" latinLnBrk="0" hangingPunct="1">
                <a:defRPr sz="1800" kern="1200">
                  <a:solidFill>
                    <a:schemeClr val="dk1">
                      <a:hueOff val="0"/>
                      <a:satOff val="0"/>
                      <a:lumOff val="0"/>
                      <a:alphaOff val="0"/>
                    </a:schemeClr>
                  </a:solidFill>
                  <a:latin typeface="+mn-lt"/>
                  <a:ea typeface="+mn-ea"/>
                  <a:cs typeface="+mn-cs"/>
                </a:defRPr>
              </a:lvl2pPr>
              <a:lvl3pPr marL="914400" algn="l" defTabSz="914400" rtl="0" eaLnBrk="1" latinLnBrk="0" hangingPunct="1">
                <a:defRPr sz="1800" kern="1200">
                  <a:solidFill>
                    <a:schemeClr val="dk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dk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dk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dk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dk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dk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dk1">
                      <a:hueOff val="0"/>
                      <a:satOff val="0"/>
                      <a:lumOff val="0"/>
                      <a:alphaOff val="0"/>
                    </a:schemeClr>
                  </a:solidFill>
                  <a:latin typeface="+mn-lt"/>
                  <a:ea typeface="+mn-ea"/>
                  <a:cs typeface="+mn-cs"/>
                </a:defRPr>
              </a:lvl9pPr>
            </a:lstStyle>
            <a:p>
              <a:endParaRPr lang="zh-CN" altLang="en-US" sz="1200">
                <a:cs typeface="+mn-ea"/>
                <a:sym typeface="+mn-lt"/>
              </a:endParaRPr>
            </a:p>
          </p:txBody>
        </p:sp>
        <p:sp>
          <p:nvSpPr>
            <p:cNvPr id="18" name="powerpoint template design by DAJU_PPT正版来源小红书大橘PPT微信DAJU_PPT请勿抄袭搬运！盗版必究！-5"/>
            <p:cNvSpPr/>
            <p:nvPr/>
          </p:nvSpPr>
          <p:spPr>
            <a:xfrm>
              <a:off x="6203629" y="1815398"/>
              <a:ext cx="2439793" cy="1836352"/>
            </a:xfrm>
            <a:prstGeom prst="circularArrow">
              <a:avLst>
                <a:gd name="adj1" fmla="val 2271"/>
                <a:gd name="adj2" fmla="val 273786"/>
                <a:gd name="adj3" fmla="val 19550703"/>
                <a:gd name="adj4" fmla="val 12575511"/>
                <a:gd name="adj5" fmla="val 2650"/>
              </a:avLst>
            </a:prstGeom>
            <a:solidFill>
              <a:schemeClr val="bg1">
                <a:lumMod val="7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sz="1200">
                <a:cs typeface="+mn-ea"/>
                <a:sym typeface="+mn-lt"/>
              </a:endParaRPr>
            </a:p>
          </p:txBody>
        </p:sp>
        <p:sp>
          <p:nvSpPr>
            <p:cNvPr id="19" name="powerpoint template design by DAJU_PPT正版来源小红书大橘PPT微信DAJU_PPT请勿抄袭搬运！盗版必究！-6"/>
            <p:cNvSpPr/>
            <p:nvPr/>
          </p:nvSpPr>
          <p:spPr>
            <a:xfrm>
              <a:off x="5486037" y="2276452"/>
              <a:ext cx="1857812" cy="475654"/>
            </a:xfrm>
            <a:prstGeom prst="roundRect">
              <a:avLst/>
            </a:prstGeom>
            <a:solidFill>
              <a:schemeClr val="accent2"/>
            </a:solidFill>
            <a:ln w="12700" cap="flat" cmpd="sng" algn="ctr">
              <a:noFill/>
              <a:prstDash val="solid"/>
              <a:miter lim="800000"/>
            </a:ln>
            <a:effectLst>
              <a:outerShdw blurRad="254000" dist="127000" dir="8100000" sx="95000" sy="95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gradFill>
                  <a:gsLst>
                    <a:gs pos="0">
                      <a:srgbClr val="01CFFF"/>
                    </a:gs>
                    <a:gs pos="100000">
                      <a:srgbClr val="3D64FF"/>
                    </a:gs>
                  </a:gsLst>
                  <a:lin ang="8100000" scaled="0"/>
                </a:gradFill>
                <a:sym typeface="+mn-lt"/>
              </a:endParaRPr>
            </a:p>
          </p:txBody>
        </p:sp>
        <p:sp>
          <p:nvSpPr>
            <p:cNvPr id="20" name="powerpoint template design by DAJU_PPT正版来源小红书大橘PPT微信DAJU_PPT请勿抄袭搬运！盗版必究！-7"/>
            <p:cNvSpPr/>
            <p:nvPr/>
          </p:nvSpPr>
          <p:spPr>
            <a:xfrm>
              <a:off x="7579612" y="2184714"/>
              <a:ext cx="2090040" cy="2188540"/>
            </a:xfrm>
            <a:custGeom>
              <a:avLst/>
              <a:gdLst>
                <a:gd name="connsiteX0" fmla="*/ 0 w 1685037"/>
                <a:gd name="connsiteY0" fmla="*/ 138980 h 1389803"/>
                <a:gd name="connsiteX1" fmla="*/ 138980 w 1685037"/>
                <a:gd name="connsiteY1" fmla="*/ 0 h 1389803"/>
                <a:gd name="connsiteX2" fmla="*/ 1546057 w 1685037"/>
                <a:gd name="connsiteY2" fmla="*/ 0 h 1389803"/>
                <a:gd name="connsiteX3" fmla="*/ 1685037 w 1685037"/>
                <a:gd name="connsiteY3" fmla="*/ 138980 h 1389803"/>
                <a:gd name="connsiteX4" fmla="*/ 1685037 w 1685037"/>
                <a:gd name="connsiteY4" fmla="*/ 1250823 h 1389803"/>
                <a:gd name="connsiteX5" fmla="*/ 1546057 w 1685037"/>
                <a:gd name="connsiteY5" fmla="*/ 1389803 h 1389803"/>
                <a:gd name="connsiteX6" fmla="*/ 138980 w 1685037"/>
                <a:gd name="connsiteY6" fmla="*/ 1389803 h 1389803"/>
                <a:gd name="connsiteX7" fmla="*/ 0 w 1685037"/>
                <a:gd name="connsiteY7" fmla="*/ 1250823 h 1389803"/>
                <a:gd name="connsiteX8" fmla="*/ 0 w 1685037"/>
                <a:gd name="connsiteY8" fmla="*/ 138980 h 138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5037" h="1389803">
                  <a:moveTo>
                    <a:pt x="0" y="138980"/>
                  </a:moveTo>
                  <a:cubicBezTo>
                    <a:pt x="0" y="62223"/>
                    <a:pt x="62223" y="0"/>
                    <a:pt x="138980" y="0"/>
                  </a:cubicBezTo>
                  <a:lnTo>
                    <a:pt x="1546057" y="0"/>
                  </a:lnTo>
                  <a:cubicBezTo>
                    <a:pt x="1622814" y="0"/>
                    <a:pt x="1685037" y="62223"/>
                    <a:pt x="1685037" y="138980"/>
                  </a:cubicBezTo>
                  <a:lnTo>
                    <a:pt x="1685037" y="1250823"/>
                  </a:lnTo>
                  <a:cubicBezTo>
                    <a:pt x="1685037" y="1327580"/>
                    <a:pt x="1622814" y="1389803"/>
                    <a:pt x="1546057" y="1389803"/>
                  </a:cubicBezTo>
                  <a:lnTo>
                    <a:pt x="138980" y="1389803"/>
                  </a:lnTo>
                  <a:cubicBezTo>
                    <a:pt x="62223" y="1389803"/>
                    <a:pt x="0" y="1327580"/>
                    <a:pt x="0" y="1250823"/>
                  </a:cubicBezTo>
                  <a:lnTo>
                    <a:pt x="0" y="138980"/>
                  </a:lnTo>
                  <a:close/>
                </a:path>
              </a:pathLst>
            </a:custGeom>
            <a:noFill/>
            <a:ln>
              <a:solidFill>
                <a:schemeClr val="bg1">
                  <a:lumMod val="8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1988" tIns="71988" rIns="71988" bIns="369803" numCol="1" spcCol="1270" anchor="t" anchorCtr="0">
              <a:noAutofit/>
            </a:bodyPr>
            <a:lstStyle>
              <a:defPPr>
                <a:defRPr lang="zh-CN"/>
              </a:defPPr>
              <a:lvl1pPr marL="0" algn="l" defTabSz="914400" rtl="0" eaLnBrk="1" latinLnBrk="0" hangingPunct="1">
                <a:defRPr sz="1800" kern="1200">
                  <a:solidFill>
                    <a:schemeClr val="dk1">
                      <a:hueOff val="0"/>
                      <a:satOff val="0"/>
                      <a:lumOff val="0"/>
                      <a:alphaOff val="0"/>
                    </a:schemeClr>
                  </a:solidFill>
                  <a:latin typeface="+mn-lt"/>
                  <a:ea typeface="+mn-ea"/>
                  <a:cs typeface="+mn-cs"/>
                </a:defRPr>
              </a:lvl1pPr>
              <a:lvl2pPr marL="457200" algn="l" defTabSz="914400" rtl="0" eaLnBrk="1" latinLnBrk="0" hangingPunct="1">
                <a:defRPr sz="1800" kern="1200">
                  <a:solidFill>
                    <a:schemeClr val="dk1">
                      <a:hueOff val="0"/>
                      <a:satOff val="0"/>
                      <a:lumOff val="0"/>
                      <a:alphaOff val="0"/>
                    </a:schemeClr>
                  </a:solidFill>
                  <a:latin typeface="+mn-lt"/>
                  <a:ea typeface="+mn-ea"/>
                  <a:cs typeface="+mn-cs"/>
                </a:defRPr>
              </a:lvl2pPr>
              <a:lvl3pPr marL="914400" algn="l" defTabSz="914400" rtl="0" eaLnBrk="1" latinLnBrk="0" hangingPunct="1">
                <a:defRPr sz="1800" kern="1200">
                  <a:solidFill>
                    <a:schemeClr val="dk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dk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dk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dk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dk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dk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dk1">
                      <a:hueOff val="0"/>
                      <a:satOff val="0"/>
                      <a:lumOff val="0"/>
                      <a:alphaOff val="0"/>
                    </a:schemeClr>
                  </a:solidFill>
                  <a:latin typeface="+mn-lt"/>
                  <a:ea typeface="+mn-ea"/>
                  <a:cs typeface="+mn-cs"/>
                </a:defRPr>
              </a:lvl9pPr>
            </a:lstStyle>
            <a:p>
              <a:pPr marL="228600" lvl="1" indent="-228600" algn="l" defTabSz="933450">
                <a:lnSpc>
                  <a:spcPct val="90000"/>
                </a:lnSpc>
                <a:spcBef>
                  <a:spcPct val="0"/>
                </a:spcBef>
                <a:spcAft>
                  <a:spcPct val="15000"/>
                </a:spcAft>
                <a:buChar char="•"/>
              </a:pPr>
              <a:endParaRPr lang="zh-CN" altLang="en-US" sz="1200" kern="1200" dirty="0">
                <a:cs typeface="+mn-ea"/>
                <a:sym typeface="+mn-lt"/>
              </a:endParaRPr>
            </a:p>
            <a:p>
              <a:pPr marL="228600" lvl="1" indent="-228600" algn="l" defTabSz="933450">
                <a:lnSpc>
                  <a:spcPct val="90000"/>
                </a:lnSpc>
                <a:spcBef>
                  <a:spcPct val="0"/>
                </a:spcBef>
                <a:spcAft>
                  <a:spcPct val="15000"/>
                </a:spcAft>
                <a:buChar char="•"/>
              </a:pPr>
              <a:endParaRPr lang="zh-CN" altLang="en-US" sz="1200" kern="1200" dirty="0">
                <a:cs typeface="+mn-ea"/>
                <a:sym typeface="+mn-lt"/>
              </a:endParaRPr>
            </a:p>
          </p:txBody>
        </p:sp>
        <p:sp>
          <p:nvSpPr>
            <p:cNvPr id="21" name="powerpoint template design by DAJU_PPT正版来源小红书大橘PPT微信DAJU_PPT请勿抄袭搬运！盗版必究！-8"/>
            <p:cNvSpPr/>
            <p:nvPr/>
          </p:nvSpPr>
          <p:spPr>
            <a:xfrm>
              <a:off x="8072158" y="4135297"/>
              <a:ext cx="1857812" cy="475654"/>
            </a:xfrm>
            <a:prstGeom prst="roundRect">
              <a:avLst/>
            </a:prstGeom>
            <a:solidFill>
              <a:schemeClr val="accent1"/>
            </a:solidFill>
            <a:ln w="12700" cap="flat" cmpd="sng" algn="ctr">
              <a:noFill/>
              <a:prstDash val="solid"/>
              <a:miter lim="800000"/>
            </a:ln>
            <a:effectLst>
              <a:outerShdw blurRad="254000" dist="127000" dir="8100000" sx="95000" sy="95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gradFill>
                  <a:gsLst>
                    <a:gs pos="0">
                      <a:srgbClr val="01CFFF"/>
                    </a:gs>
                    <a:gs pos="100000">
                      <a:srgbClr val="3D64FF"/>
                    </a:gs>
                  </a:gsLst>
                  <a:lin ang="8100000" scaled="0"/>
                </a:gradFill>
                <a:sym typeface="+mn-lt"/>
              </a:endParaRPr>
            </a:p>
          </p:txBody>
        </p:sp>
        <p:sp>
          <p:nvSpPr>
            <p:cNvPr id="22" name="powerpoint template design by DAJU_PPT正版来源小红书大橘PPT微信DAJU_PPT请勿抄袭搬运！盗版必究！-9"/>
            <p:cNvSpPr txBox="1"/>
            <p:nvPr/>
          </p:nvSpPr>
          <p:spPr>
            <a:xfrm>
              <a:off x="3403306" y="4238515"/>
              <a:ext cx="851029" cy="269217"/>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latin typeface="+mj-ea"/>
                  <a:ea typeface="+mj-ea"/>
                </a:rPr>
                <a:t>学习方面</a:t>
              </a:r>
              <a:endParaRPr lang="zh-CN" altLang="en-US" sz="2400" b="1" dirty="0">
                <a:solidFill>
                  <a:schemeClr val="bg1"/>
                </a:solidFill>
                <a:latin typeface="+mj-ea"/>
                <a:ea typeface="+mj-ea"/>
              </a:endParaRPr>
            </a:p>
          </p:txBody>
        </p:sp>
        <p:sp>
          <p:nvSpPr>
            <p:cNvPr id="23" name="powerpoint template design by DAJU_PPT正版来源小红书大橘PPT微信DAJU_PPT请勿抄袭搬运！盗版必究！-10"/>
            <p:cNvSpPr txBox="1"/>
            <p:nvPr/>
          </p:nvSpPr>
          <p:spPr>
            <a:xfrm>
              <a:off x="2524132" y="2026467"/>
              <a:ext cx="1996379" cy="2212058"/>
            </a:xfrm>
            <a:prstGeom prst="rect">
              <a:avLst/>
            </a:prstGeom>
            <a:noFill/>
          </p:spPr>
          <p:txBody>
            <a:bodyPr wrap="square" lIns="0" tIns="0" rIns="0" bIns="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Arial" panose="020B0604020202020204" pitchFamily="34" charset="0"/>
                <a:buChar char="•"/>
              </a:pPr>
              <a:r>
                <a:rPr lang="zh-CN" altLang="en-US" sz="1600" dirty="0">
                  <a:latin typeface="+mn-ea"/>
                </a:rPr>
                <a:t>医院实习学习</a:t>
              </a:r>
              <a:r>
                <a:rPr lang="zh-CN" altLang="en-US" sz="1600" b="1" dirty="0">
                  <a:latin typeface="+mn-ea"/>
                </a:rPr>
                <a:t>临床知识</a:t>
              </a:r>
              <a:endParaRPr lang="zh-CN" altLang="en-US" sz="1600" dirty="0">
                <a:latin typeface="+mn-ea"/>
              </a:endParaRPr>
            </a:p>
            <a:p>
              <a:pPr marL="285750" indent="-285750">
                <a:lnSpc>
                  <a:spcPct val="130000"/>
                </a:lnSpc>
                <a:buFont typeface="Arial" panose="020B0604020202020204" pitchFamily="34" charset="0"/>
                <a:buChar char="•"/>
              </a:pPr>
              <a:r>
                <a:rPr lang="zh-CN" altLang="en-US" sz="1600" dirty="0">
                  <a:latin typeface="+mn-ea"/>
                  <a:sym typeface="+mn-ea"/>
                </a:rPr>
                <a:t>与师兄师姐沟通交流，</a:t>
              </a:r>
              <a:r>
                <a:rPr lang="zh-CN" altLang="en-US" sz="1600" b="1" dirty="0">
                  <a:latin typeface="+mn-ea"/>
                  <a:sym typeface="+mn-ea"/>
                </a:rPr>
                <a:t>确定未来工作和研究方向</a:t>
              </a:r>
              <a:endParaRPr lang="en-US" altLang="zh-CN" sz="1600" dirty="0">
                <a:latin typeface="+mn-ea"/>
                <a:sym typeface="+mn-ea"/>
              </a:endParaRPr>
            </a:p>
            <a:p>
              <a:pPr marL="285750" indent="-285750">
                <a:lnSpc>
                  <a:spcPct val="130000"/>
                </a:lnSpc>
                <a:buFont typeface="Arial" panose="020B0604020202020204" pitchFamily="34" charset="0"/>
                <a:buChar char="•"/>
              </a:pPr>
              <a:r>
                <a:rPr lang="zh-CN" altLang="en-US" sz="1600" dirty="0">
                  <a:latin typeface="+mn-ea"/>
                </a:rPr>
                <a:t>继续</a:t>
              </a:r>
              <a:r>
                <a:rPr lang="zh-CN" altLang="en-US" sz="1600" b="1" dirty="0">
                  <a:latin typeface="+mn-ea"/>
                </a:rPr>
                <a:t>学习专业英语</a:t>
              </a:r>
              <a:r>
                <a:rPr lang="zh-CN" altLang="en-US" sz="1600" dirty="0">
                  <a:latin typeface="+mn-ea"/>
                </a:rPr>
                <a:t>，看相关</a:t>
              </a:r>
              <a:r>
                <a:rPr lang="zh-CN" altLang="en-US" sz="1600" b="1" dirty="0">
                  <a:latin typeface="+mn-ea"/>
                </a:rPr>
                <a:t>文献</a:t>
              </a:r>
              <a:endParaRPr lang="zh-CN" altLang="en-US" sz="1600" dirty="0">
                <a:latin typeface="+mn-ea"/>
              </a:endParaRPr>
            </a:p>
            <a:p>
              <a:pPr marL="285750" indent="-285750">
                <a:lnSpc>
                  <a:spcPct val="130000"/>
                </a:lnSpc>
                <a:buFont typeface="Arial" panose="020B0604020202020204" pitchFamily="34" charset="0"/>
                <a:buChar char="•"/>
              </a:pPr>
              <a:r>
                <a:rPr lang="zh-CN" altLang="en-US" sz="1600" b="1" dirty="0">
                  <a:latin typeface="+mn-ea"/>
                  <a:sym typeface="+mn-ea"/>
                </a:rPr>
                <a:t>学习重症医学教材</a:t>
              </a:r>
              <a:r>
                <a:rPr lang="zh-CN" altLang="en-US" sz="1600" dirty="0">
                  <a:latin typeface="+mn-ea"/>
                  <a:sym typeface="+mn-ea"/>
                </a:rPr>
                <a:t>（危重症医学（第</a:t>
              </a:r>
              <a:r>
                <a:rPr lang="en-US" altLang="zh-CN" sz="1600" dirty="0">
                  <a:latin typeface="+mn-ea"/>
                  <a:sym typeface="+mn-ea"/>
                </a:rPr>
                <a:t>3</a:t>
              </a:r>
              <a:r>
                <a:rPr lang="zh-CN" altLang="en-US" sz="1600" dirty="0">
                  <a:latin typeface="+mn-ea"/>
                  <a:sym typeface="+mn-ea"/>
                </a:rPr>
                <a:t>版）、重症医学（</a:t>
              </a:r>
              <a:r>
                <a:rPr lang="zh-CN" altLang="en-US" sz="1600" dirty="0">
                  <a:latin typeface="+mn-ea"/>
                  <a:sym typeface="+mn-ea"/>
                </a:rPr>
                <a:t>人卫版）和规培教材）</a:t>
              </a:r>
              <a:endParaRPr lang="en-US" altLang="zh-CN" sz="1600" dirty="0">
                <a:latin typeface="+mn-ea"/>
              </a:endParaRPr>
            </a:p>
            <a:p>
              <a:pPr marL="285750" indent="-285750">
                <a:lnSpc>
                  <a:spcPct val="130000"/>
                </a:lnSpc>
                <a:buFont typeface="Arial" panose="020B0604020202020204" pitchFamily="34" charset="0"/>
                <a:buChar char="•"/>
              </a:pPr>
              <a:r>
                <a:rPr lang="zh-CN" altLang="en-US" sz="1600" dirty="0">
                  <a:latin typeface="+mn-ea"/>
                </a:rPr>
                <a:t>学习</a:t>
              </a:r>
              <a:r>
                <a:rPr lang="zh-CN" altLang="en-US" sz="1600" b="1" dirty="0">
                  <a:latin typeface="+mn-ea"/>
                </a:rPr>
                <a:t>生信</a:t>
              </a:r>
              <a:r>
                <a:rPr lang="zh-CN" altLang="en-US" sz="1600" dirty="0">
                  <a:latin typeface="+mn-ea"/>
                </a:rPr>
                <a:t>和</a:t>
              </a:r>
              <a:r>
                <a:rPr lang="zh-CN" altLang="en-US" sz="1600" b="1" dirty="0">
                  <a:latin typeface="+mn-ea"/>
                </a:rPr>
                <a:t>实验</a:t>
              </a:r>
              <a:r>
                <a:rPr lang="zh-CN" altLang="en-US" sz="1600" dirty="0">
                  <a:latin typeface="+mn-ea"/>
                </a:rPr>
                <a:t>知识</a:t>
              </a:r>
              <a:endParaRPr lang="zh-CN" altLang="en-US" sz="1600" dirty="0">
                <a:latin typeface="+mn-ea"/>
              </a:endParaRPr>
            </a:p>
          </p:txBody>
        </p:sp>
        <p:sp>
          <p:nvSpPr>
            <p:cNvPr id="24" name="powerpoint template design by DAJU_PPT正版来源小红书大橘PPT微信DAJU_PPT请勿抄袭搬运！盗版必究！-11"/>
            <p:cNvSpPr txBox="1"/>
            <p:nvPr/>
          </p:nvSpPr>
          <p:spPr>
            <a:xfrm>
              <a:off x="8575555" y="4238515"/>
              <a:ext cx="851029" cy="269217"/>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latin typeface="+mj-ea"/>
                  <a:ea typeface="+mj-ea"/>
                </a:rPr>
                <a:t>生活方面</a:t>
              </a:r>
              <a:endParaRPr lang="zh-CN" altLang="en-US" sz="2400" b="1" dirty="0">
                <a:solidFill>
                  <a:schemeClr val="bg1"/>
                </a:solidFill>
                <a:latin typeface="+mj-ea"/>
                <a:ea typeface="+mj-ea"/>
              </a:endParaRPr>
            </a:p>
          </p:txBody>
        </p:sp>
        <p:sp>
          <p:nvSpPr>
            <p:cNvPr id="25" name="powerpoint template design by DAJU_PPT正版来源小红书大橘PPT微信DAJU_PPT请勿抄袭搬运！盗版必究！-12"/>
            <p:cNvSpPr txBox="1"/>
            <p:nvPr/>
          </p:nvSpPr>
          <p:spPr>
            <a:xfrm>
              <a:off x="7754721" y="2287928"/>
              <a:ext cx="1740066" cy="932684"/>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Arial" panose="020B0604020202020204" pitchFamily="34" charset="0"/>
                <a:buChar char="•"/>
              </a:pPr>
              <a:r>
                <a:rPr lang="zh-CN" altLang="en-US" sz="1600" dirty="0">
                  <a:latin typeface="+mn-ea"/>
                </a:rPr>
                <a:t>练字</a:t>
              </a:r>
              <a:endParaRPr lang="zh-CN" altLang="en-US" sz="1600" dirty="0">
                <a:latin typeface="+mn-ea"/>
              </a:endParaRPr>
            </a:p>
            <a:p>
              <a:pPr marL="285750" indent="-285750">
                <a:lnSpc>
                  <a:spcPct val="130000"/>
                </a:lnSpc>
                <a:buFont typeface="Arial" panose="020B0604020202020204" pitchFamily="34" charset="0"/>
                <a:buChar char="•"/>
              </a:pPr>
              <a:r>
                <a:rPr lang="zh-CN" altLang="en-US" sz="1600" b="1" dirty="0">
                  <a:latin typeface="+mn-ea"/>
                </a:rPr>
                <a:t>锻炼身体</a:t>
              </a:r>
              <a:r>
                <a:rPr lang="zh-CN" altLang="en-US" sz="1600" dirty="0">
                  <a:latin typeface="+mn-ea"/>
                </a:rPr>
                <a:t>（坚持跑步，保持健康的</a:t>
              </a:r>
              <a:r>
                <a:rPr lang="zh-CN" altLang="en-US" sz="1600" dirty="0">
                  <a:latin typeface="+mn-ea"/>
                </a:rPr>
                <a:t>生活习惯）</a:t>
              </a:r>
              <a:endParaRPr lang="zh-CN" altLang="en-US" sz="1600" dirty="0">
                <a:latin typeface="+mn-ea"/>
              </a:endParaRPr>
            </a:p>
            <a:p>
              <a:pPr marL="285750" indent="-285750">
                <a:lnSpc>
                  <a:spcPct val="130000"/>
                </a:lnSpc>
                <a:buFont typeface="Arial" panose="020B0604020202020204" pitchFamily="34" charset="0"/>
                <a:buChar char="•"/>
              </a:pPr>
              <a:r>
                <a:rPr lang="zh-CN" altLang="en-US" sz="1600" dirty="0">
                  <a:latin typeface="+mn-ea"/>
                </a:rPr>
                <a:t>阅读</a:t>
              </a:r>
              <a:r>
                <a:rPr lang="zh-CN" altLang="en-US" sz="1600" b="1" dirty="0">
                  <a:latin typeface="+mn-ea"/>
                </a:rPr>
                <a:t>课外书</a:t>
              </a:r>
              <a:endParaRPr lang="zh-CN" altLang="en-US" sz="1600" dirty="0">
                <a:latin typeface="+mn-ea"/>
              </a:endParaRPr>
            </a:p>
          </p:txBody>
        </p:sp>
        <p:sp>
          <p:nvSpPr>
            <p:cNvPr id="26" name="powerpoint template design by DAJU_PPT正版来源小红书大橘PPT微信DAJU_PPT请勿抄袭搬运！盗版必究！-13"/>
            <p:cNvSpPr txBox="1"/>
            <p:nvPr/>
          </p:nvSpPr>
          <p:spPr>
            <a:xfrm>
              <a:off x="5989436" y="2379670"/>
              <a:ext cx="851029" cy="269217"/>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latin typeface="+mj-ea"/>
                  <a:ea typeface="+mj-ea"/>
                </a:rPr>
                <a:t>技能方面</a:t>
              </a:r>
              <a:endParaRPr lang="zh-CN" altLang="en-US" sz="2400" b="1" dirty="0">
                <a:solidFill>
                  <a:schemeClr val="bg1"/>
                </a:solidFill>
                <a:latin typeface="+mj-ea"/>
                <a:ea typeface="+mj-ea"/>
              </a:endParaRPr>
            </a:p>
          </p:txBody>
        </p:sp>
        <p:sp>
          <p:nvSpPr>
            <p:cNvPr id="27" name="powerpoint template design by DAJU_PPT正版来源小红书大橘PPT微信DAJU_PPT请勿抄袭搬运！盗版必究！-14"/>
            <p:cNvSpPr txBox="1"/>
            <p:nvPr/>
          </p:nvSpPr>
          <p:spPr>
            <a:xfrm>
              <a:off x="5171924" y="2897589"/>
              <a:ext cx="1876982" cy="1865831"/>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Arial" panose="020B0604020202020204" pitchFamily="34" charset="0"/>
                <a:buChar char="•"/>
              </a:pPr>
              <a:r>
                <a:rPr lang="zh-CN" altLang="en-US" sz="1600" dirty="0">
                  <a:latin typeface="+mn-ea"/>
                </a:rPr>
                <a:t>掌握各种</a:t>
              </a:r>
              <a:r>
                <a:rPr lang="zh-CN" altLang="en-US" sz="1600" b="1" dirty="0">
                  <a:latin typeface="+mn-ea"/>
                </a:rPr>
                <a:t>临床实践技能</a:t>
              </a:r>
              <a:endParaRPr lang="zh-CN" altLang="en-US" sz="1600" dirty="0">
                <a:latin typeface="+mn-ea"/>
              </a:endParaRPr>
            </a:p>
            <a:p>
              <a:pPr marL="285750" indent="-285750">
                <a:lnSpc>
                  <a:spcPct val="130000"/>
                </a:lnSpc>
                <a:buFont typeface="Arial" panose="020B0604020202020204" pitchFamily="34" charset="0"/>
                <a:buChar char="•"/>
              </a:pPr>
              <a:r>
                <a:rPr lang="zh-CN" altLang="en-US" sz="1600" dirty="0">
                  <a:latin typeface="+mn-ea"/>
                </a:rPr>
                <a:t>学习</a:t>
              </a:r>
              <a:r>
                <a:rPr lang="en-US" altLang="zh-CN" sz="1600" b="1" dirty="0">
                  <a:latin typeface="+mn-ea"/>
                </a:rPr>
                <a:t>PS</a:t>
              </a:r>
              <a:r>
                <a:rPr lang="zh-CN" altLang="en-US" sz="1600" dirty="0">
                  <a:latin typeface="+mn-ea"/>
                </a:rPr>
                <a:t>和</a:t>
              </a:r>
              <a:r>
                <a:rPr lang="zh-CN" altLang="en-US" sz="1600" dirty="0">
                  <a:latin typeface="+mn-ea"/>
                  <a:sym typeface="+mn-ea"/>
                </a:rPr>
                <a:t>作图软件</a:t>
              </a:r>
              <a:endParaRPr lang="en-US" altLang="zh-CN" sz="1600" dirty="0">
                <a:latin typeface="+mn-ea"/>
              </a:endParaRPr>
            </a:p>
            <a:p>
              <a:pPr marL="285750" indent="-285750">
                <a:lnSpc>
                  <a:spcPct val="130000"/>
                </a:lnSpc>
                <a:buFont typeface="Arial" panose="020B0604020202020204" pitchFamily="34" charset="0"/>
                <a:buChar char="•"/>
              </a:pPr>
              <a:r>
                <a:rPr lang="zh-CN" altLang="en-US" sz="1600" dirty="0">
                  <a:latin typeface="+mn-ea"/>
                </a:rPr>
                <a:t>磨炼</a:t>
              </a:r>
              <a:r>
                <a:rPr lang="en-US" altLang="zh-CN" sz="1600" b="1" dirty="0">
                  <a:latin typeface="+mn-ea"/>
                </a:rPr>
                <a:t>Python</a:t>
              </a:r>
              <a:r>
                <a:rPr lang="zh-CN" altLang="en-US" sz="1600" dirty="0">
                  <a:latin typeface="+mn-ea"/>
                </a:rPr>
                <a:t>数据分析技能，学习统计学和机器学习知识，熟练操作</a:t>
              </a:r>
              <a:r>
                <a:rPr lang="en-US" altLang="zh-CN" sz="1600" b="1" dirty="0">
                  <a:latin typeface="+mn-ea"/>
                </a:rPr>
                <a:t>Linux</a:t>
              </a:r>
              <a:r>
                <a:rPr lang="zh-CN" altLang="en-US" sz="1600" b="1" dirty="0">
                  <a:latin typeface="+mn-ea"/>
                </a:rPr>
                <a:t>服务器</a:t>
              </a:r>
              <a:endParaRPr lang="en-US" altLang="zh-CN" sz="1600" b="1" dirty="0">
                <a:latin typeface="+mn-ea"/>
              </a:endParaRPr>
            </a:p>
            <a:p>
              <a:pPr marL="285750" indent="-285750">
                <a:lnSpc>
                  <a:spcPct val="130000"/>
                </a:lnSpc>
                <a:buFont typeface="Arial" panose="020B0604020202020204" pitchFamily="34" charset="0"/>
                <a:buChar char="•"/>
              </a:pPr>
              <a:r>
                <a:rPr lang="zh-CN" altLang="en-US" sz="1600" dirty="0">
                  <a:latin typeface="+mn-ea"/>
                </a:rPr>
                <a:t>学习</a:t>
              </a:r>
              <a:r>
                <a:rPr lang="en-US" altLang="zh-CN" sz="1600" b="1" dirty="0">
                  <a:latin typeface="+mn-ea"/>
                </a:rPr>
                <a:t>shiny</a:t>
              </a:r>
              <a:r>
                <a:rPr lang="zh-CN" altLang="en-US" sz="1600" dirty="0">
                  <a:latin typeface="+mn-ea"/>
                </a:rPr>
                <a:t>制作交互式可视</a:t>
              </a:r>
              <a:r>
                <a:rPr lang="zh-CN" altLang="en-US" sz="1600" dirty="0">
                  <a:latin typeface="+mn-ea"/>
                </a:rPr>
                <a:t>化分析软件</a:t>
              </a:r>
              <a:endParaRPr lang="en-US" altLang="zh-CN" sz="1600" dirty="0">
                <a:latin typeface="+mn-ea"/>
              </a:endParaRPr>
            </a:p>
            <a:p>
              <a:pPr marL="285750" indent="-285750">
                <a:lnSpc>
                  <a:spcPct val="130000"/>
                </a:lnSpc>
                <a:buFont typeface="Arial" panose="020B0604020202020204" pitchFamily="34" charset="0"/>
                <a:buChar char="•"/>
              </a:pPr>
              <a:endParaRPr lang="zh-CN" altLang="en-US" sz="1600" dirty="0">
                <a:latin typeface="+mn-ea"/>
              </a:endParaRPr>
            </a:p>
          </p:txBody>
        </p:sp>
      </p:grpSp>
      <p:sp>
        <p:nvSpPr>
          <p:cNvPr id="56" name="powerpoint template design by DAJU_PPT正版来源小红书大橘PPT微信DAJU_PPT请勿抄袭搬运！盗版必究！"/>
          <p:cNvSpPr/>
          <p:nvPr/>
        </p:nvSpPr>
        <p:spPr>
          <a:xfrm>
            <a:off x="0" y="-1"/>
            <a:ext cx="12192000" cy="719633"/>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powerpoint template design by DAJU_PPT正版来源小红书大橘PPT微信DAJU_PPT请勿抄袭搬运！盗版必究！"/>
          <p:cNvCxnSpPr/>
          <p:nvPr/>
        </p:nvCxnSpPr>
        <p:spPr>
          <a:xfrm>
            <a:off x="212930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powerpoint template design by DAJU_PPT正版来源小红书大橘PPT微信DAJU_PPT请勿抄袭搬运！盗版必究！"/>
          <p:cNvCxnSpPr/>
          <p:nvPr/>
        </p:nvCxnSpPr>
        <p:spPr>
          <a:xfrm>
            <a:off x="3977297"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powerpoint template design by DAJU_PPT正版来源小红书大橘PPT微信DAJU_PPT请勿抄袭搬运！盗版必究！"/>
          <p:cNvCxnSpPr/>
          <p:nvPr/>
        </p:nvCxnSpPr>
        <p:spPr>
          <a:xfrm>
            <a:off x="609016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powerpoint template design by DAJU_PPT正版来源小红书大橘PPT微信DAJU_PPT请勿抄袭搬运！盗版必究！"/>
          <p:cNvCxnSpPr/>
          <p:nvPr/>
        </p:nvCxnSpPr>
        <p:spPr>
          <a:xfrm>
            <a:off x="10088860"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10512852" y="42214"/>
            <a:ext cx="1336040" cy="769753"/>
          </a:xfrm>
          <a:prstGeom prst="rect">
            <a:avLst/>
          </a:prstGeom>
          <a:solidFill>
            <a:schemeClr val="accent5">
              <a:lumMod val="20000"/>
              <a:lumOff val="80000"/>
            </a:schemeClr>
          </a:solidFill>
          <a:ln>
            <a:noFill/>
          </a:ln>
          <a:effectLst>
            <a:glow rad="762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62" name="组合 61"/>
          <p:cNvGrpSpPr>
            <a:grpSpLocks noChangeAspect="1"/>
          </p:cNvGrpSpPr>
          <p:nvPr/>
        </p:nvGrpSpPr>
        <p:grpSpPr>
          <a:xfrm>
            <a:off x="0" y="95204"/>
            <a:ext cx="12096000" cy="524448"/>
            <a:chOff x="-1" y="43199"/>
            <a:chExt cx="14604001" cy="633198"/>
          </a:xfrm>
        </p:grpSpPr>
        <p:sp>
          <p:nvSpPr>
            <p:cNvPr id="63" name="powerpoint template design by DAJU_PPT正版来源小红书大橘PPT微信DAJU_PPT请勿抄袭搬运！盗版必究！"/>
            <p:cNvSpPr txBox="1"/>
            <p:nvPr userDrawn="1"/>
          </p:nvSpPr>
          <p:spPr>
            <a:xfrm>
              <a:off x="-1"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zh-CN" altLang="en-US" sz="2000" kern="0" dirty="0">
                  <a:solidFill>
                    <a:schemeClr val="bg1">
                      <a:alpha val="70000"/>
                    </a:schemeClr>
                  </a:solidFill>
                  <a:cs typeface="+mn-ea"/>
                  <a:sym typeface="+mn-lt"/>
                </a:rPr>
                <a:t>基本信息</a:t>
              </a:r>
              <a:endParaRPr lang="en-US" altLang="zh-CN" sz="2000" kern="0" dirty="0">
                <a:solidFill>
                  <a:schemeClr val="bg1">
                    <a:alpha val="70000"/>
                  </a:schemeClr>
                </a:solidFill>
                <a:cs typeface="+mn-ea"/>
                <a:sym typeface="+mn-lt"/>
              </a:endParaRPr>
            </a:p>
          </p:txBody>
        </p:sp>
        <p:sp>
          <p:nvSpPr>
            <p:cNvPr id="64" name="powerpoint template design by DAJU_PPT正版来源小红书大橘PPT微信DAJU_PPT请勿抄袭搬运！盗版必究！"/>
            <p:cNvSpPr txBox="1"/>
            <p:nvPr userDrawn="1"/>
          </p:nvSpPr>
          <p:spPr>
            <a:xfrm>
              <a:off x="2375999"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zh-CN" altLang="en-US" sz="2000" kern="0" dirty="0">
                  <a:solidFill>
                    <a:schemeClr val="bg1">
                      <a:alpha val="70000"/>
                    </a:schemeClr>
                  </a:solidFill>
                  <a:cs typeface="+mn-ea"/>
                  <a:sym typeface="+mn-lt"/>
                </a:rPr>
                <a:t>学业成绩</a:t>
              </a:r>
              <a:endParaRPr lang="en-US" altLang="zh-CN" sz="2000" kern="0" dirty="0">
                <a:solidFill>
                  <a:schemeClr val="bg1">
                    <a:alpha val="70000"/>
                  </a:schemeClr>
                </a:solidFill>
                <a:cs typeface="+mn-ea"/>
                <a:sym typeface="+mn-lt"/>
              </a:endParaRPr>
            </a:p>
          </p:txBody>
        </p:sp>
        <p:sp>
          <p:nvSpPr>
            <p:cNvPr id="65" name="powerpoint template design by DAJU_PPT正版来源小红书大橘PPT微信DAJU_PPT请勿抄袭搬运！盗版必究！"/>
            <p:cNvSpPr txBox="1"/>
            <p:nvPr userDrawn="1"/>
          </p:nvSpPr>
          <p:spPr>
            <a:xfrm>
              <a:off x="7272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kumimoji="0" lang="zh-CN" altLang="en-US" sz="2000" i="0" u="none" strike="noStrike" kern="0" cap="none" spc="0" normalizeH="0" baseline="0" noProof="0" dirty="0">
                  <a:ln>
                    <a:noFill/>
                  </a:ln>
                  <a:solidFill>
                    <a:schemeClr val="bg1">
                      <a:alpha val="70000"/>
                    </a:schemeClr>
                  </a:solidFill>
                  <a:effectLst/>
                  <a:uLnTx/>
                  <a:uFillTx/>
                  <a:cs typeface="+mn-ea"/>
                  <a:sym typeface="+mn-lt"/>
                </a:rPr>
                <a:t>科研竞赛</a:t>
              </a:r>
              <a:endParaRPr kumimoji="0" lang="en-US" altLang="zh-CN" sz="2000" i="0" u="none" strike="noStrike" kern="0" cap="none" spc="0" normalizeH="0" baseline="0" noProof="0" dirty="0">
                <a:ln>
                  <a:noFill/>
                </a:ln>
                <a:solidFill>
                  <a:schemeClr val="bg1">
                    <a:alpha val="70000"/>
                  </a:schemeClr>
                </a:solidFill>
                <a:effectLst/>
                <a:uLnTx/>
                <a:uFillTx/>
                <a:cs typeface="+mn-ea"/>
                <a:sym typeface="+mn-lt"/>
              </a:endParaRPr>
            </a:p>
          </p:txBody>
        </p:sp>
        <p:sp>
          <p:nvSpPr>
            <p:cNvPr id="66" name="powerpoint template design by DAJU_PPT正版来源小红书大橘PPT微信DAJU_PPT请勿抄袭搬运！盗版必究！"/>
            <p:cNvSpPr txBox="1"/>
            <p:nvPr userDrawn="1"/>
          </p:nvSpPr>
          <p:spPr>
            <a:xfrm>
              <a:off x="9756000"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kumimoji="0" lang="zh-CN" altLang="en-US" sz="2000" i="0" u="none" strike="noStrike" kern="0" cap="none" spc="0" normalizeH="0" baseline="0" noProof="0" dirty="0">
                  <a:ln>
                    <a:noFill/>
                  </a:ln>
                  <a:solidFill>
                    <a:schemeClr val="bg1">
                      <a:alpha val="70000"/>
                    </a:schemeClr>
                  </a:solidFill>
                  <a:effectLst/>
                  <a:uLnTx/>
                  <a:uFillTx/>
                  <a:cs typeface="+mn-ea"/>
                  <a:sym typeface="+mn-lt"/>
                </a:rPr>
                <a:t>综合发展</a:t>
              </a:r>
              <a:endParaRPr kumimoji="0" lang="en-US" altLang="zh-CN" sz="2000" i="0" u="none" strike="noStrike" kern="0" cap="none" spc="0" normalizeH="0" baseline="0" noProof="0" dirty="0">
                <a:ln>
                  <a:noFill/>
                </a:ln>
                <a:solidFill>
                  <a:schemeClr val="bg1">
                    <a:alpha val="70000"/>
                  </a:schemeClr>
                </a:solidFill>
                <a:effectLst/>
                <a:uLnTx/>
                <a:uFillTx/>
                <a:cs typeface="+mn-ea"/>
                <a:sym typeface="+mn-lt"/>
              </a:endParaRPr>
            </a:p>
          </p:txBody>
        </p:sp>
        <p:sp>
          <p:nvSpPr>
            <p:cNvPr id="67" name="powerpoint template design by DAJU_PPT正版来源小红书大橘PPT微信DAJU_PPT请勿抄袭搬运！盗版必究！"/>
            <p:cNvSpPr txBox="1"/>
            <p:nvPr/>
          </p:nvSpPr>
          <p:spPr>
            <a:xfrm>
              <a:off x="4788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zh-CN" altLang="en-US" sz="2000" kern="0" dirty="0">
                  <a:solidFill>
                    <a:schemeClr val="bg1">
                      <a:alpha val="70000"/>
                    </a:schemeClr>
                  </a:solidFill>
                  <a:cs typeface="+mn-ea"/>
                  <a:sym typeface="+mn-lt"/>
                </a:rPr>
                <a:t>荣誉情况</a:t>
              </a:r>
              <a:endParaRPr lang="en-US" altLang="zh-CN" sz="2000" kern="0" dirty="0">
                <a:solidFill>
                  <a:schemeClr val="bg1">
                    <a:alpha val="70000"/>
                  </a:schemeClr>
                </a:solidFill>
                <a:cs typeface="+mn-ea"/>
                <a:sym typeface="+mn-lt"/>
              </a:endParaRPr>
            </a:p>
          </p:txBody>
        </p:sp>
        <p:sp>
          <p:nvSpPr>
            <p:cNvPr id="68" name="powerpoint template design by DAJU_PPT正版来源小红书大橘PPT微信DAJU_PPT请勿抄袭搬运！盗版必究！"/>
            <p:cNvSpPr txBox="1"/>
            <p:nvPr/>
          </p:nvSpPr>
          <p:spPr>
            <a:xfrm>
              <a:off x="12192000" y="43199"/>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kumimoji="0" sz="2000" i="0" u="none" strike="noStrike" kern="0" cap="none" spc="0" normalizeH="0" baseline="0">
                  <a:ln>
                    <a:noFill/>
                  </a:ln>
                  <a:solidFill>
                    <a:schemeClr val="bg1">
                      <a:alpha val="70000"/>
                    </a:schemeClr>
                  </a:solidFill>
                  <a:effectLst/>
                  <a:uLnTx/>
                  <a:uFillTx/>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defRPr/>
              </a:pPr>
              <a:r>
                <a:rPr lang="zh-CN" altLang="en-US" sz="2400" b="1" dirty="0">
                  <a:solidFill>
                    <a:srgbClr val="394761"/>
                  </a:solidFill>
                  <a:sym typeface="+mn-lt"/>
                </a:rPr>
                <a:t>未来规划</a:t>
              </a:r>
              <a:endParaRPr lang="en-US" altLang="zh-CN" sz="2400" b="1" dirty="0">
                <a:solidFill>
                  <a:srgbClr val="394761"/>
                </a:solidFill>
                <a:sym typeface="+mn-lt"/>
              </a:endParaRPr>
            </a:p>
          </p:txBody>
        </p:sp>
      </p:grpSp>
      <p:cxnSp>
        <p:nvCxnSpPr>
          <p:cNvPr id="69" name="powerpoint template design by DAJU_PPT正版来源小红书大橘PPT微信DAJU_PPT请勿抄袭搬运！盗版必究！"/>
          <p:cNvCxnSpPr/>
          <p:nvPr/>
        </p:nvCxnSpPr>
        <p:spPr>
          <a:xfrm>
            <a:off x="8099103"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werpoint template design by DAJU_PPT正版来源小红书大橘PPT微信DAJU_PPT请勿抄袭搬运！盗版必究！"/>
          <p:cNvSpPr>
            <a:spLocks noGrp="1"/>
          </p:cNvSpPr>
          <p:nvPr>
            <p:ph type="title"/>
          </p:nvPr>
        </p:nvSpPr>
        <p:spPr>
          <a:prstGeom prst="rect">
            <a:avLst/>
          </a:prstGeom>
        </p:spPr>
        <p:txBody>
          <a:bodyPr>
            <a:normAutofit fontScale="90000"/>
          </a:bodyPr>
          <a:lstStyle/>
          <a:p>
            <a:r>
              <a:rPr lang="zh-CN" altLang="en-US" dirty="0">
                <a:latin typeface="+mn-lt"/>
                <a:ea typeface="+mn-ea"/>
                <a:cs typeface="+mn-ea"/>
                <a:sym typeface="+mn-lt"/>
              </a:rPr>
              <a:t>研究计划</a:t>
            </a:r>
            <a:endParaRPr lang="zh-CN" altLang="en-US" dirty="0">
              <a:latin typeface="+mn-lt"/>
              <a:ea typeface="+mn-ea"/>
              <a:cs typeface="+mn-ea"/>
              <a:sym typeface="+mn-lt"/>
            </a:endParaRPr>
          </a:p>
        </p:txBody>
      </p:sp>
      <p:cxnSp>
        <p:nvCxnSpPr>
          <p:cNvPr id="2" name="powerpoint template design by DAJU_PPT正版来源小红书大橘PPT微信DAJU_PPT请勿抄袭搬运！盗版必究！"/>
          <p:cNvCxnSpPr/>
          <p:nvPr/>
        </p:nvCxnSpPr>
        <p:spPr>
          <a:xfrm>
            <a:off x="481890" y="1341620"/>
            <a:ext cx="276348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powerpoint template design by DAJU_PPT正版来源小红书大橘PPT微信DAJU_PPT请勿抄袭搬运！盗版必究！"/>
          <p:cNvCxnSpPr/>
          <p:nvPr userDrawn="1"/>
        </p:nvCxnSpPr>
        <p:spPr>
          <a:xfrm>
            <a:off x="2584519" y="2205830"/>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6" name="powerpoint template design by DAJU_PPT正版来源小红书大橘PPT微信DAJU_PPT请勿抄袭搬运！盗版必究！"/>
          <p:cNvSpPr/>
          <p:nvPr/>
        </p:nvSpPr>
        <p:spPr>
          <a:xfrm>
            <a:off x="0" y="-1"/>
            <a:ext cx="12192000" cy="719633"/>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powerpoint template design by DAJU_PPT正版来源小红书大橘PPT微信DAJU_PPT请勿抄袭搬运！盗版必究！"/>
          <p:cNvCxnSpPr/>
          <p:nvPr/>
        </p:nvCxnSpPr>
        <p:spPr>
          <a:xfrm>
            <a:off x="212930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powerpoint template design by DAJU_PPT正版来源小红书大橘PPT微信DAJU_PPT请勿抄袭搬运！盗版必究！"/>
          <p:cNvCxnSpPr/>
          <p:nvPr/>
        </p:nvCxnSpPr>
        <p:spPr>
          <a:xfrm>
            <a:off x="3977297"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powerpoint template design by DAJU_PPT正版来源小红书大橘PPT微信DAJU_PPT请勿抄袭搬运！盗版必究！"/>
          <p:cNvCxnSpPr/>
          <p:nvPr/>
        </p:nvCxnSpPr>
        <p:spPr>
          <a:xfrm>
            <a:off x="609016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powerpoint template design by DAJU_PPT正版来源小红书大橘PPT微信DAJU_PPT请勿抄袭搬运！盗版必究！"/>
          <p:cNvCxnSpPr/>
          <p:nvPr/>
        </p:nvCxnSpPr>
        <p:spPr>
          <a:xfrm>
            <a:off x="10088860"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10512852" y="42214"/>
            <a:ext cx="1336040" cy="769753"/>
          </a:xfrm>
          <a:prstGeom prst="rect">
            <a:avLst/>
          </a:prstGeom>
          <a:solidFill>
            <a:schemeClr val="accent5">
              <a:lumMod val="20000"/>
              <a:lumOff val="80000"/>
            </a:schemeClr>
          </a:solidFill>
          <a:ln>
            <a:noFill/>
          </a:ln>
          <a:effectLst>
            <a:glow rad="762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62" name="组合 61"/>
          <p:cNvGrpSpPr>
            <a:grpSpLocks noChangeAspect="1"/>
          </p:cNvGrpSpPr>
          <p:nvPr/>
        </p:nvGrpSpPr>
        <p:grpSpPr>
          <a:xfrm>
            <a:off x="0" y="95204"/>
            <a:ext cx="12096000" cy="524448"/>
            <a:chOff x="-1" y="43199"/>
            <a:chExt cx="14604001" cy="633198"/>
          </a:xfrm>
        </p:grpSpPr>
        <p:sp>
          <p:nvSpPr>
            <p:cNvPr id="63" name="powerpoint template design by DAJU_PPT正版来源小红书大橘PPT微信DAJU_PPT请勿抄袭搬运！盗版必究！"/>
            <p:cNvSpPr txBox="1"/>
            <p:nvPr userDrawn="1"/>
          </p:nvSpPr>
          <p:spPr>
            <a:xfrm>
              <a:off x="-1"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zh-CN" altLang="en-US" sz="2000" kern="0" dirty="0">
                  <a:solidFill>
                    <a:schemeClr val="bg1">
                      <a:alpha val="70000"/>
                    </a:schemeClr>
                  </a:solidFill>
                  <a:cs typeface="+mn-ea"/>
                  <a:sym typeface="+mn-lt"/>
                </a:rPr>
                <a:t>基本信息</a:t>
              </a:r>
              <a:endParaRPr lang="en-US" altLang="zh-CN" sz="2000" kern="0" dirty="0">
                <a:solidFill>
                  <a:schemeClr val="bg1">
                    <a:alpha val="70000"/>
                  </a:schemeClr>
                </a:solidFill>
                <a:cs typeface="+mn-ea"/>
                <a:sym typeface="+mn-lt"/>
              </a:endParaRPr>
            </a:p>
          </p:txBody>
        </p:sp>
        <p:sp>
          <p:nvSpPr>
            <p:cNvPr id="64" name="powerpoint template design by DAJU_PPT正版来源小红书大橘PPT微信DAJU_PPT请勿抄袭搬运！盗版必究！"/>
            <p:cNvSpPr txBox="1"/>
            <p:nvPr userDrawn="1"/>
          </p:nvSpPr>
          <p:spPr>
            <a:xfrm>
              <a:off x="2375999"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zh-CN" altLang="en-US" sz="2000" kern="0" dirty="0">
                  <a:solidFill>
                    <a:schemeClr val="bg1">
                      <a:alpha val="70000"/>
                    </a:schemeClr>
                  </a:solidFill>
                  <a:cs typeface="+mn-ea"/>
                  <a:sym typeface="+mn-lt"/>
                </a:rPr>
                <a:t>学业成绩</a:t>
              </a:r>
              <a:endParaRPr lang="en-US" altLang="zh-CN" sz="2000" kern="0" dirty="0">
                <a:solidFill>
                  <a:schemeClr val="bg1">
                    <a:alpha val="70000"/>
                  </a:schemeClr>
                </a:solidFill>
                <a:cs typeface="+mn-ea"/>
                <a:sym typeface="+mn-lt"/>
              </a:endParaRPr>
            </a:p>
          </p:txBody>
        </p:sp>
        <p:sp>
          <p:nvSpPr>
            <p:cNvPr id="65" name="powerpoint template design by DAJU_PPT正版来源小红书大橘PPT微信DAJU_PPT请勿抄袭搬运！盗版必究！"/>
            <p:cNvSpPr txBox="1"/>
            <p:nvPr userDrawn="1"/>
          </p:nvSpPr>
          <p:spPr>
            <a:xfrm>
              <a:off x="7272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kumimoji="0" lang="zh-CN" altLang="en-US" sz="2000" i="0" u="none" strike="noStrike" kern="0" cap="none" spc="0" normalizeH="0" baseline="0" noProof="0" dirty="0">
                  <a:ln>
                    <a:noFill/>
                  </a:ln>
                  <a:solidFill>
                    <a:schemeClr val="bg1">
                      <a:alpha val="70000"/>
                    </a:schemeClr>
                  </a:solidFill>
                  <a:effectLst/>
                  <a:uLnTx/>
                  <a:uFillTx/>
                  <a:cs typeface="+mn-ea"/>
                  <a:sym typeface="+mn-lt"/>
                </a:rPr>
                <a:t>科研竞赛</a:t>
              </a:r>
              <a:endParaRPr kumimoji="0" lang="en-US" altLang="zh-CN" sz="2000" i="0" u="none" strike="noStrike" kern="0" cap="none" spc="0" normalizeH="0" baseline="0" noProof="0" dirty="0">
                <a:ln>
                  <a:noFill/>
                </a:ln>
                <a:solidFill>
                  <a:schemeClr val="bg1">
                    <a:alpha val="70000"/>
                  </a:schemeClr>
                </a:solidFill>
                <a:effectLst/>
                <a:uLnTx/>
                <a:uFillTx/>
                <a:cs typeface="+mn-ea"/>
                <a:sym typeface="+mn-lt"/>
              </a:endParaRPr>
            </a:p>
          </p:txBody>
        </p:sp>
        <p:sp>
          <p:nvSpPr>
            <p:cNvPr id="66" name="powerpoint template design by DAJU_PPT正版来源小红书大橘PPT微信DAJU_PPT请勿抄袭搬运！盗版必究！"/>
            <p:cNvSpPr txBox="1"/>
            <p:nvPr userDrawn="1"/>
          </p:nvSpPr>
          <p:spPr>
            <a:xfrm>
              <a:off x="9756000"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kumimoji="0" lang="zh-CN" altLang="en-US" sz="2000" i="0" u="none" strike="noStrike" kern="0" cap="none" spc="0" normalizeH="0" baseline="0" noProof="0" dirty="0">
                  <a:ln>
                    <a:noFill/>
                  </a:ln>
                  <a:solidFill>
                    <a:schemeClr val="bg1">
                      <a:alpha val="70000"/>
                    </a:schemeClr>
                  </a:solidFill>
                  <a:effectLst/>
                  <a:uLnTx/>
                  <a:uFillTx/>
                  <a:cs typeface="+mn-ea"/>
                  <a:sym typeface="+mn-lt"/>
                </a:rPr>
                <a:t>综合发展</a:t>
              </a:r>
              <a:endParaRPr kumimoji="0" lang="en-US" altLang="zh-CN" sz="2000" i="0" u="none" strike="noStrike" kern="0" cap="none" spc="0" normalizeH="0" baseline="0" noProof="0" dirty="0">
                <a:ln>
                  <a:noFill/>
                </a:ln>
                <a:solidFill>
                  <a:schemeClr val="bg1">
                    <a:alpha val="70000"/>
                  </a:schemeClr>
                </a:solidFill>
                <a:effectLst/>
                <a:uLnTx/>
                <a:uFillTx/>
                <a:cs typeface="+mn-ea"/>
                <a:sym typeface="+mn-lt"/>
              </a:endParaRPr>
            </a:p>
          </p:txBody>
        </p:sp>
        <p:sp>
          <p:nvSpPr>
            <p:cNvPr id="67" name="powerpoint template design by DAJU_PPT正版来源小红书大橘PPT微信DAJU_PPT请勿抄袭搬运！盗版必究！"/>
            <p:cNvSpPr txBox="1"/>
            <p:nvPr/>
          </p:nvSpPr>
          <p:spPr>
            <a:xfrm>
              <a:off x="4788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zh-CN" altLang="en-US" sz="2000" kern="0" dirty="0">
                  <a:solidFill>
                    <a:schemeClr val="bg1">
                      <a:alpha val="70000"/>
                    </a:schemeClr>
                  </a:solidFill>
                  <a:cs typeface="+mn-ea"/>
                  <a:sym typeface="+mn-lt"/>
                </a:rPr>
                <a:t>荣誉情况</a:t>
              </a:r>
              <a:endParaRPr lang="en-US" altLang="zh-CN" sz="2000" kern="0" dirty="0">
                <a:solidFill>
                  <a:schemeClr val="bg1">
                    <a:alpha val="70000"/>
                  </a:schemeClr>
                </a:solidFill>
                <a:cs typeface="+mn-ea"/>
                <a:sym typeface="+mn-lt"/>
              </a:endParaRPr>
            </a:p>
          </p:txBody>
        </p:sp>
        <p:sp>
          <p:nvSpPr>
            <p:cNvPr id="68" name="powerpoint template design by DAJU_PPT正版来源小红书大橘PPT微信DAJU_PPT请勿抄袭搬运！盗版必究！"/>
            <p:cNvSpPr txBox="1"/>
            <p:nvPr/>
          </p:nvSpPr>
          <p:spPr>
            <a:xfrm>
              <a:off x="12192000" y="43199"/>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kumimoji="0" sz="2000" i="0" u="none" strike="noStrike" kern="0" cap="none" spc="0" normalizeH="0" baseline="0">
                  <a:ln>
                    <a:noFill/>
                  </a:ln>
                  <a:solidFill>
                    <a:schemeClr val="bg1">
                      <a:alpha val="70000"/>
                    </a:schemeClr>
                  </a:solidFill>
                  <a:effectLst/>
                  <a:uLnTx/>
                  <a:uFillTx/>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defRPr/>
              </a:pPr>
              <a:r>
                <a:rPr lang="zh-CN" altLang="en-US" sz="2400" b="1" dirty="0">
                  <a:solidFill>
                    <a:srgbClr val="394761"/>
                  </a:solidFill>
                  <a:sym typeface="+mn-lt"/>
                </a:rPr>
                <a:t>未来规划</a:t>
              </a:r>
              <a:endParaRPr lang="en-US" altLang="zh-CN" sz="2400" b="1" dirty="0">
                <a:solidFill>
                  <a:srgbClr val="394761"/>
                </a:solidFill>
                <a:sym typeface="+mn-lt"/>
              </a:endParaRPr>
            </a:p>
          </p:txBody>
        </p:sp>
      </p:grpSp>
      <p:cxnSp>
        <p:nvCxnSpPr>
          <p:cNvPr id="69" name="powerpoint template design by DAJU_PPT正版来源小红书大橘PPT微信DAJU_PPT请勿抄袭搬运！盗版必究！"/>
          <p:cNvCxnSpPr/>
          <p:nvPr/>
        </p:nvCxnSpPr>
        <p:spPr>
          <a:xfrm>
            <a:off x="8099103"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481330" y="1355725"/>
            <a:ext cx="11283950" cy="5169535"/>
          </a:xfrm>
          <a:prstGeom prst="rect">
            <a:avLst/>
          </a:prstGeom>
          <a:noFill/>
        </p:spPr>
        <p:txBody>
          <a:bodyPr wrap="square">
            <a:spAutoFit/>
          </a:bodyPr>
          <a:lstStyle/>
          <a:p>
            <a:pPr>
              <a:lnSpc>
                <a:spcPct val="250000"/>
              </a:lnSpc>
            </a:pPr>
            <a:r>
              <a:rPr lang="zh-CN" altLang="en-US" b="1" dirty="0">
                <a:solidFill>
                  <a:schemeClr val="accent1"/>
                </a:solidFill>
                <a:cs typeface="+mn-ea"/>
              </a:rPr>
              <a:t>目前感兴趣的研究方向：</a:t>
            </a:r>
            <a:r>
              <a:rPr lang="zh-CN" altLang="en-US" b="1" dirty="0"/>
              <a:t>脓毒症与感染性休克的调节机制与治疗策略</a:t>
            </a:r>
            <a:endParaRPr lang="zh-CN" altLang="en-US" b="1" dirty="0">
              <a:solidFill>
                <a:schemeClr val="accent1"/>
              </a:solidFill>
              <a:cs typeface="+mn-ea"/>
            </a:endParaRPr>
          </a:p>
          <a:p>
            <a:pPr>
              <a:lnSpc>
                <a:spcPct val="250000"/>
              </a:lnSpc>
            </a:pPr>
            <a:r>
              <a:rPr lang="zh-CN" altLang="en-US" b="1" dirty="0">
                <a:solidFill>
                  <a:schemeClr val="accent1"/>
                </a:solidFill>
                <a:cs typeface="+mn-ea"/>
              </a:rPr>
              <a:t>基本计划：</a:t>
            </a:r>
            <a:endParaRPr lang="zh-CN" altLang="en-US" b="1" dirty="0">
              <a:solidFill>
                <a:schemeClr val="accent1"/>
              </a:solidFill>
              <a:cs typeface="+mn-ea"/>
            </a:endParaRPr>
          </a:p>
          <a:p>
            <a:pPr indent="457200" fontAlgn="auto">
              <a:lnSpc>
                <a:spcPts val="4800"/>
              </a:lnSpc>
            </a:pPr>
            <a:r>
              <a:rPr lang="en-US" altLang="zh-CN" b="1" dirty="0"/>
              <a:t>1.</a:t>
            </a:r>
            <a:r>
              <a:rPr lang="zh-CN" altLang="en-US" b="1" dirty="0"/>
              <a:t>文献精读与梳理：</a:t>
            </a:r>
            <a:r>
              <a:rPr lang="zh-CN" altLang="en-US" dirty="0"/>
              <a:t>每周阅读</a:t>
            </a:r>
            <a:r>
              <a:rPr lang="en-US" altLang="zh-CN" dirty="0"/>
              <a:t>3～5</a:t>
            </a:r>
            <a:r>
              <a:rPr lang="zh-CN" altLang="en-US" dirty="0"/>
              <a:t>篇高分文章（如《</a:t>
            </a:r>
            <a:r>
              <a:rPr lang="en-US" altLang="zh-CN" dirty="0"/>
              <a:t>Nature</a:t>
            </a:r>
            <a:r>
              <a:rPr lang="zh-CN" altLang="en-US" dirty="0"/>
              <a:t>》和《</a:t>
            </a:r>
            <a:r>
              <a:rPr lang="en-US" altLang="zh-CN" dirty="0"/>
              <a:t>Critical Care Medicine</a:t>
            </a:r>
            <a:r>
              <a:rPr lang="zh-CN" altLang="en-US" dirty="0"/>
              <a:t>》等），</a:t>
            </a:r>
            <a:r>
              <a:rPr lang="zh-CN" altLang="en-US" dirty="0"/>
              <a:t>梳理并建立文献管理库；</a:t>
            </a:r>
            <a:endParaRPr lang="zh-CN" altLang="en-US" dirty="0"/>
          </a:p>
          <a:p>
            <a:pPr indent="457200" fontAlgn="auto">
              <a:lnSpc>
                <a:spcPts val="4800"/>
              </a:lnSpc>
            </a:pPr>
            <a:r>
              <a:rPr lang="en-US" altLang="zh-CN" b="1" dirty="0"/>
              <a:t>2.</a:t>
            </a:r>
            <a:r>
              <a:rPr lang="zh-CN" altLang="en-US" b="1" dirty="0"/>
              <a:t>确定研究方向：</a:t>
            </a:r>
            <a:r>
              <a:rPr lang="zh-CN" altLang="en-US" dirty="0"/>
              <a:t>学习高分文献的研究思路和</a:t>
            </a:r>
            <a:r>
              <a:rPr lang="zh-CN" altLang="en-US" dirty="0"/>
              <a:t>方法，结合领域的空白，初步锁定研究方向；</a:t>
            </a:r>
            <a:endParaRPr lang="zh-CN" altLang="en-US" b="1" dirty="0"/>
          </a:p>
          <a:p>
            <a:pPr indent="457200" fontAlgn="auto">
              <a:lnSpc>
                <a:spcPts val="4800"/>
              </a:lnSpc>
            </a:pPr>
            <a:r>
              <a:rPr lang="en-US" altLang="zh-CN" b="1" dirty="0"/>
              <a:t>3.</a:t>
            </a:r>
            <a:r>
              <a:rPr lang="zh-CN" altLang="en-US" b="1" dirty="0"/>
              <a:t>数据收集和分析：</a:t>
            </a:r>
            <a:r>
              <a:rPr lang="zh-CN" altLang="en-US" dirty="0"/>
              <a:t>从公共数据库下载合适的脓毒症数据集进行清洗和分析（表达、预后、功能分析等）；</a:t>
            </a:r>
            <a:endParaRPr lang="zh-CN" altLang="en-US" dirty="0"/>
          </a:p>
          <a:p>
            <a:pPr indent="457200" fontAlgn="auto">
              <a:lnSpc>
                <a:spcPts val="4800"/>
              </a:lnSpc>
            </a:pPr>
            <a:r>
              <a:rPr lang="en-US" altLang="zh-CN" b="1" dirty="0"/>
              <a:t>4.</a:t>
            </a:r>
            <a:r>
              <a:rPr lang="zh-CN" altLang="en-US" b="1" dirty="0"/>
              <a:t>成果整理：</a:t>
            </a:r>
            <a:r>
              <a:rPr lang="zh-CN" altLang="en-US" dirty="0"/>
              <a:t>整合分析结果、优化图表、并进行实验验证（</a:t>
            </a:r>
            <a:r>
              <a:rPr lang="en-US" altLang="zh-CN" dirty="0"/>
              <a:t>Western Blot</a:t>
            </a:r>
            <a:r>
              <a:rPr lang="zh-CN" altLang="en-US" dirty="0"/>
              <a:t>和</a:t>
            </a:r>
            <a:r>
              <a:rPr lang="en-US" altLang="zh-CN" dirty="0"/>
              <a:t>qPCR</a:t>
            </a:r>
            <a:r>
              <a:rPr lang="zh-CN" altLang="en-US" dirty="0"/>
              <a:t>等），最终得出结论、撰写论文并</a:t>
            </a:r>
            <a:r>
              <a:rPr lang="zh-CN" altLang="en-US" dirty="0"/>
              <a:t>发表。</a:t>
            </a:r>
            <a:endParaRPr lang="zh-CN" altLang="en-US" dirty="0"/>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werpoint template design by DAJU_PPT正版来源小红书大橘PPT微信DAJU_PPT请勿抄袭搬运！盗版必究！"/>
          <p:cNvSpPr>
            <a:spLocks noGrp="1"/>
          </p:cNvSpPr>
          <p:nvPr>
            <p:ph type="title"/>
          </p:nvPr>
        </p:nvSpPr>
        <p:spPr>
          <a:prstGeom prst="rect">
            <a:avLst/>
          </a:prstGeom>
        </p:spPr>
        <p:txBody>
          <a:bodyPr>
            <a:normAutofit fontScale="90000"/>
          </a:bodyPr>
          <a:lstStyle/>
          <a:p>
            <a:r>
              <a:rPr lang="zh-CN" altLang="en-US" dirty="0">
                <a:latin typeface="+mn-lt"/>
                <a:ea typeface="+mn-ea"/>
                <a:cs typeface="+mn-ea"/>
                <a:sym typeface="+mn-lt"/>
              </a:rPr>
              <a:t>入学后计划</a:t>
            </a:r>
            <a:endParaRPr lang="zh-CN" altLang="en-US" dirty="0">
              <a:latin typeface="+mn-lt"/>
              <a:ea typeface="+mn-ea"/>
              <a:cs typeface="+mn-ea"/>
              <a:sym typeface="+mn-lt"/>
            </a:endParaRPr>
          </a:p>
        </p:txBody>
      </p:sp>
      <p:cxnSp>
        <p:nvCxnSpPr>
          <p:cNvPr id="2" name="powerpoint template design by DAJU_PPT正版来源小红书大橘PPT微信DAJU_PPT请勿抄袭搬运！盗版必究！"/>
          <p:cNvCxnSpPr/>
          <p:nvPr/>
        </p:nvCxnSpPr>
        <p:spPr>
          <a:xfrm>
            <a:off x="481890" y="1341620"/>
            <a:ext cx="276348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powerpoint template design by DAJU_PPT正版来源小红书大橘PPT微信DAJU_PPT请勿抄袭搬运！盗版必究！"/>
          <p:cNvCxnSpPr/>
          <p:nvPr userDrawn="1"/>
        </p:nvCxnSpPr>
        <p:spPr>
          <a:xfrm>
            <a:off x="2584519" y="2205830"/>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6" name="powerpoint template design by DAJU_PPT正版来源小红书大橘PPT微信DAJU_PPT请勿抄袭搬运！盗版必究！"/>
          <p:cNvSpPr/>
          <p:nvPr/>
        </p:nvSpPr>
        <p:spPr>
          <a:xfrm>
            <a:off x="0" y="-1"/>
            <a:ext cx="12192000" cy="719633"/>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powerpoint template design by DAJU_PPT正版来源小红书大橘PPT微信DAJU_PPT请勿抄袭搬运！盗版必究！"/>
          <p:cNvCxnSpPr/>
          <p:nvPr/>
        </p:nvCxnSpPr>
        <p:spPr>
          <a:xfrm>
            <a:off x="212930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powerpoint template design by DAJU_PPT正版来源小红书大橘PPT微信DAJU_PPT请勿抄袭搬运！盗版必究！"/>
          <p:cNvCxnSpPr/>
          <p:nvPr/>
        </p:nvCxnSpPr>
        <p:spPr>
          <a:xfrm>
            <a:off x="3977297"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powerpoint template design by DAJU_PPT正版来源小红书大橘PPT微信DAJU_PPT请勿抄袭搬运！盗版必究！"/>
          <p:cNvCxnSpPr/>
          <p:nvPr/>
        </p:nvCxnSpPr>
        <p:spPr>
          <a:xfrm>
            <a:off x="609016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powerpoint template design by DAJU_PPT正版来源小红书大橘PPT微信DAJU_PPT请勿抄袭搬运！盗版必究！"/>
          <p:cNvCxnSpPr/>
          <p:nvPr/>
        </p:nvCxnSpPr>
        <p:spPr>
          <a:xfrm>
            <a:off x="10088860"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10512852" y="42214"/>
            <a:ext cx="1336040" cy="769753"/>
          </a:xfrm>
          <a:prstGeom prst="rect">
            <a:avLst/>
          </a:prstGeom>
          <a:solidFill>
            <a:schemeClr val="accent5">
              <a:lumMod val="20000"/>
              <a:lumOff val="80000"/>
            </a:schemeClr>
          </a:solidFill>
          <a:ln>
            <a:noFill/>
          </a:ln>
          <a:effectLst>
            <a:glow rad="762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62" name="组合 61"/>
          <p:cNvGrpSpPr>
            <a:grpSpLocks noChangeAspect="1"/>
          </p:cNvGrpSpPr>
          <p:nvPr/>
        </p:nvGrpSpPr>
        <p:grpSpPr>
          <a:xfrm>
            <a:off x="0" y="95204"/>
            <a:ext cx="12096000" cy="524448"/>
            <a:chOff x="-1" y="43199"/>
            <a:chExt cx="14604001" cy="633198"/>
          </a:xfrm>
        </p:grpSpPr>
        <p:sp>
          <p:nvSpPr>
            <p:cNvPr id="63" name="powerpoint template design by DAJU_PPT正版来源小红书大橘PPT微信DAJU_PPT请勿抄袭搬运！盗版必究！"/>
            <p:cNvSpPr txBox="1"/>
            <p:nvPr userDrawn="1"/>
          </p:nvSpPr>
          <p:spPr>
            <a:xfrm>
              <a:off x="-1"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zh-CN" altLang="en-US" sz="2000" kern="0" dirty="0">
                  <a:solidFill>
                    <a:schemeClr val="bg1">
                      <a:alpha val="70000"/>
                    </a:schemeClr>
                  </a:solidFill>
                  <a:cs typeface="+mn-ea"/>
                  <a:sym typeface="+mn-lt"/>
                </a:rPr>
                <a:t>基本信息</a:t>
              </a:r>
              <a:endParaRPr lang="en-US" altLang="zh-CN" sz="2000" kern="0" dirty="0">
                <a:solidFill>
                  <a:schemeClr val="bg1">
                    <a:alpha val="70000"/>
                  </a:schemeClr>
                </a:solidFill>
                <a:cs typeface="+mn-ea"/>
                <a:sym typeface="+mn-lt"/>
              </a:endParaRPr>
            </a:p>
          </p:txBody>
        </p:sp>
        <p:sp>
          <p:nvSpPr>
            <p:cNvPr id="64" name="powerpoint template design by DAJU_PPT正版来源小红书大橘PPT微信DAJU_PPT请勿抄袭搬运！盗版必究！"/>
            <p:cNvSpPr txBox="1"/>
            <p:nvPr userDrawn="1"/>
          </p:nvSpPr>
          <p:spPr>
            <a:xfrm>
              <a:off x="2375999"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zh-CN" altLang="en-US" sz="2000" kern="0" dirty="0">
                  <a:solidFill>
                    <a:schemeClr val="bg1">
                      <a:alpha val="70000"/>
                    </a:schemeClr>
                  </a:solidFill>
                  <a:cs typeface="+mn-ea"/>
                  <a:sym typeface="+mn-lt"/>
                </a:rPr>
                <a:t>学业成绩</a:t>
              </a:r>
              <a:endParaRPr lang="en-US" altLang="zh-CN" sz="2000" kern="0" dirty="0">
                <a:solidFill>
                  <a:schemeClr val="bg1">
                    <a:alpha val="70000"/>
                  </a:schemeClr>
                </a:solidFill>
                <a:cs typeface="+mn-ea"/>
                <a:sym typeface="+mn-lt"/>
              </a:endParaRPr>
            </a:p>
          </p:txBody>
        </p:sp>
        <p:sp>
          <p:nvSpPr>
            <p:cNvPr id="65" name="powerpoint template design by DAJU_PPT正版来源小红书大橘PPT微信DAJU_PPT请勿抄袭搬运！盗版必究！"/>
            <p:cNvSpPr txBox="1"/>
            <p:nvPr userDrawn="1"/>
          </p:nvSpPr>
          <p:spPr>
            <a:xfrm>
              <a:off x="7272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kumimoji="0" lang="zh-CN" altLang="en-US" sz="2000" i="0" u="none" strike="noStrike" kern="0" cap="none" spc="0" normalizeH="0" baseline="0" noProof="0" dirty="0">
                  <a:ln>
                    <a:noFill/>
                  </a:ln>
                  <a:solidFill>
                    <a:schemeClr val="bg1">
                      <a:alpha val="70000"/>
                    </a:schemeClr>
                  </a:solidFill>
                  <a:effectLst/>
                  <a:uLnTx/>
                  <a:uFillTx/>
                  <a:cs typeface="+mn-ea"/>
                  <a:sym typeface="+mn-lt"/>
                </a:rPr>
                <a:t>科研竞赛</a:t>
              </a:r>
              <a:endParaRPr kumimoji="0" lang="en-US" altLang="zh-CN" sz="2000" i="0" u="none" strike="noStrike" kern="0" cap="none" spc="0" normalizeH="0" baseline="0" noProof="0" dirty="0">
                <a:ln>
                  <a:noFill/>
                </a:ln>
                <a:solidFill>
                  <a:schemeClr val="bg1">
                    <a:alpha val="70000"/>
                  </a:schemeClr>
                </a:solidFill>
                <a:effectLst/>
                <a:uLnTx/>
                <a:uFillTx/>
                <a:cs typeface="+mn-ea"/>
                <a:sym typeface="+mn-lt"/>
              </a:endParaRPr>
            </a:p>
          </p:txBody>
        </p:sp>
        <p:sp>
          <p:nvSpPr>
            <p:cNvPr id="66" name="powerpoint template design by DAJU_PPT正版来源小红书大橘PPT微信DAJU_PPT请勿抄袭搬运！盗版必究！"/>
            <p:cNvSpPr txBox="1"/>
            <p:nvPr userDrawn="1"/>
          </p:nvSpPr>
          <p:spPr>
            <a:xfrm>
              <a:off x="9756000"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kumimoji="0" lang="zh-CN" altLang="en-US" sz="2000" i="0" u="none" strike="noStrike" kern="0" cap="none" spc="0" normalizeH="0" baseline="0" noProof="0" dirty="0">
                  <a:ln>
                    <a:noFill/>
                  </a:ln>
                  <a:solidFill>
                    <a:schemeClr val="bg1">
                      <a:alpha val="70000"/>
                    </a:schemeClr>
                  </a:solidFill>
                  <a:effectLst/>
                  <a:uLnTx/>
                  <a:uFillTx/>
                  <a:cs typeface="+mn-ea"/>
                  <a:sym typeface="+mn-lt"/>
                </a:rPr>
                <a:t>综合发展</a:t>
              </a:r>
              <a:endParaRPr kumimoji="0" lang="en-US" altLang="zh-CN" sz="2000" i="0" u="none" strike="noStrike" kern="0" cap="none" spc="0" normalizeH="0" baseline="0" noProof="0" dirty="0">
                <a:ln>
                  <a:noFill/>
                </a:ln>
                <a:solidFill>
                  <a:schemeClr val="bg1">
                    <a:alpha val="70000"/>
                  </a:schemeClr>
                </a:solidFill>
                <a:effectLst/>
                <a:uLnTx/>
                <a:uFillTx/>
                <a:cs typeface="+mn-ea"/>
                <a:sym typeface="+mn-lt"/>
              </a:endParaRPr>
            </a:p>
          </p:txBody>
        </p:sp>
        <p:sp>
          <p:nvSpPr>
            <p:cNvPr id="67" name="powerpoint template design by DAJU_PPT正版来源小红书大橘PPT微信DAJU_PPT请勿抄袭搬运！盗版必究！"/>
            <p:cNvSpPr txBox="1"/>
            <p:nvPr/>
          </p:nvSpPr>
          <p:spPr>
            <a:xfrm>
              <a:off x="4788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zh-CN" altLang="en-US" sz="2000" kern="0" dirty="0">
                  <a:solidFill>
                    <a:schemeClr val="bg1">
                      <a:alpha val="70000"/>
                    </a:schemeClr>
                  </a:solidFill>
                  <a:cs typeface="+mn-ea"/>
                  <a:sym typeface="+mn-lt"/>
                </a:rPr>
                <a:t>荣誉情况</a:t>
              </a:r>
              <a:endParaRPr lang="en-US" altLang="zh-CN" sz="2000" kern="0" dirty="0">
                <a:solidFill>
                  <a:schemeClr val="bg1">
                    <a:alpha val="70000"/>
                  </a:schemeClr>
                </a:solidFill>
                <a:cs typeface="+mn-ea"/>
                <a:sym typeface="+mn-lt"/>
              </a:endParaRPr>
            </a:p>
          </p:txBody>
        </p:sp>
        <p:sp>
          <p:nvSpPr>
            <p:cNvPr id="68" name="powerpoint template design by DAJU_PPT正版来源小红书大橘PPT微信DAJU_PPT请勿抄袭搬运！盗版必究！"/>
            <p:cNvSpPr txBox="1"/>
            <p:nvPr/>
          </p:nvSpPr>
          <p:spPr>
            <a:xfrm>
              <a:off x="12192000" y="43199"/>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kumimoji="0" sz="2000" i="0" u="none" strike="noStrike" kern="0" cap="none" spc="0" normalizeH="0" baseline="0">
                  <a:ln>
                    <a:noFill/>
                  </a:ln>
                  <a:solidFill>
                    <a:schemeClr val="bg1">
                      <a:alpha val="70000"/>
                    </a:schemeClr>
                  </a:solidFill>
                  <a:effectLst/>
                  <a:uLnTx/>
                  <a:uFillTx/>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defRPr/>
              </a:pPr>
              <a:r>
                <a:rPr lang="zh-CN" altLang="en-US" sz="2400" b="1" dirty="0">
                  <a:solidFill>
                    <a:srgbClr val="394761"/>
                  </a:solidFill>
                  <a:sym typeface="+mn-lt"/>
                </a:rPr>
                <a:t>未来规划</a:t>
              </a:r>
              <a:endParaRPr lang="en-US" altLang="zh-CN" sz="2400" b="1" dirty="0">
                <a:solidFill>
                  <a:srgbClr val="394761"/>
                </a:solidFill>
                <a:sym typeface="+mn-lt"/>
              </a:endParaRPr>
            </a:p>
          </p:txBody>
        </p:sp>
      </p:grpSp>
      <p:cxnSp>
        <p:nvCxnSpPr>
          <p:cNvPr id="69" name="powerpoint template design by DAJU_PPT正版来源小红书大橘PPT微信DAJU_PPT请勿抄袭搬运！盗版必究！"/>
          <p:cNvCxnSpPr/>
          <p:nvPr/>
        </p:nvCxnSpPr>
        <p:spPr>
          <a:xfrm>
            <a:off x="8099103"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16" name="powerpoint template design by DAJU_PPT正版来源小红书大橘PPT微信DAJU_PPT请勿抄袭搬运！盗版必究！"/>
          <p:cNvGraphicFramePr>
            <a:graphicFrameLocks noGrp="1"/>
          </p:cNvGraphicFramePr>
          <p:nvPr>
            <p:custDataLst>
              <p:tags r:id="rId1"/>
            </p:custDataLst>
          </p:nvPr>
        </p:nvGraphicFramePr>
        <p:xfrm>
          <a:off x="1091565" y="1531620"/>
          <a:ext cx="10009505" cy="4944110"/>
        </p:xfrm>
        <a:graphic>
          <a:graphicData uri="http://schemas.openxmlformats.org/drawingml/2006/table">
            <a:tbl>
              <a:tblPr firstRow="1">
                <a:tableStyleId>{C65CDBC2-B764-4A33-ABC6-A42974D34411}</a:tableStyleId>
              </a:tblPr>
              <a:tblGrid>
                <a:gridCol w="1273175"/>
                <a:gridCol w="6606540"/>
                <a:gridCol w="2129790"/>
              </a:tblGrid>
              <a:tr h="389255">
                <a:tc>
                  <a:txBody>
                    <a:bodyPr/>
                    <a:p>
                      <a:pPr algn="ctr"/>
                      <a:r>
                        <a:rPr lang="zh-CN" altLang="en-US" sz="1800" dirty="0">
                          <a:solidFill>
                            <a:schemeClr val="bg1"/>
                          </a:solidFill>
                        </a:rPr>
                        <a:t>时间</a:t>
                      </a:r>
                      <a:endParaRPr lang="zh-CN" altLang="en-US" sz="1800" dirty="0">
                        <a:solidFill>
                          <a:schemeClr val="bg1"/>
                        </a:solidFill>
                      </a:endParaRPr>
                    </a:p>
                  </a:txBody>
                  <a:tcPr marL="45703" marR="45703" marT="22860" marB="22860" anchor="ctr"/>
                </a:tc>
                <a:tc>
                  <a:txBody>
                    <a:bodyPr/>
                    <a:p>
                      <a:pPr algn="ctr"/>
                      <a:r>
                        <a:rPr lang="zh-CN" altLang="en-US" sz="1800" kern="1200" dirty="0">
                          <a:solidFill>
                            <a:schemeClr val="bg1"/>
                          </a:solidFill>
                        </a:rPr>
                        <a:t>计划</a:t>
                      </a:r>
                      <a:endParaRPr lang="zh-CN" altLang="en-US" sz="1800" kern="1200" dirty="0">
                        <a:solidFill>
                          <a:schemeClr val="bg1"/>
                        </a:solidFill>
                      </a:endParaRPr>
                    </a:p>
                  </a:txBody>
                  <a:tcPr marL="45703" marR="45703" marT="22860" marB="22860" anchor="ctr"/>
                </a:tc>
                <a:tc>
                  <a:txBody>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u="none" strike="noStrike" kern="1200" cap="none" spc="0" normalizeH="0" baseline="0" noProof="0" dirty="0">
                          <a:ln>
                            <a:noFill/>
                          </a:ln>
                          <a:solidFill>
                            <a:schemeClr val="bg1"/>
                          </a:solidFill>
                          <a:effectLst/>
                          <a:uLnTx/>
                          <a:uFillTx/>
                        </a:rPr>
                        <a:t>预期</a:t>
                      </a:r>
                      <a:endParaRPr kumimoji="0" lang="zh-CN" altLang="en-US" sz="1800" u="none" strike="noStrike" kern="1200" cap="none" spc="0" normalizeH="0" baseline="0" noProof="0" dirty="0">
                        <a:ln>
                          <a:noFill/>
                        </a:ln>
                        <a:solidFill>
                          <a:schemeClr val="bg1"/>
                        </a:solidFill>
                        <a:effectLst/>
                        <a:uLnTx/>
                        <a:uFillTx/>
                      </a:endParaRPr>
                    </a:p>
                  </a:txBody>
                  <a:tcPr marL="45703" marR="45703" marT="22860" marB="22860" anchor="ctr"/>
                </a:tc>
              </a:tr>
              <a:tr h="1143000">
                <a:tc>
                  <a:txBody>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u="none" strike="noStrike" kern="1200" cap="none" spc="0" normalizeH="0" baseline="0" noProof="0" dirty="0">
                          <a:ln>
                            <a:noFill/>
                          </a:ln>
                          <a:effectLst/>
                          <a:uLnTx/>
                          <a:uFillTx/>
                        </a:rPr>
                        <a:t>研一</a:t>
                      </a:r>
                      <a:endParaRPr kumimoji="0" lang="zh-CN" altLang="en-US" sz="1600" b="1" u="none" strike="noStrike" kern="1200" cap="none" spc="0" normalizeH="0" baseline="0" noProof="0" dirty="0">
                        <a:ln>
                          <a:noFill/>
                        </a:ln>
                        <a:effectLst/>
                        <a:uLnTx/>
                        <a:uFillTx/>
                      </a:endParaRPr>
                    </a:p>
                  </a:txBody>
                  <a:tcPr marL="45703" marR="45703" marT="22860" marB="22860" anchor="ctr">
                    <a:solidFill>
                      <a:srgbClr val="FFFFFF"/>
                    </a:solidFill>
                  </a:tcPr>
                </a:tc>
                <a:tc>
                  <a:txBody>
                    <a:bodyPr/>
                    <a:p>
                      <a:pPr marL="285750" lvl="0" indent="-285750" algn="just" defTabSz="914400" rtl="0" eaLnBrk="1" fontAlgn="auto" latinLnBrk="0" hangingPunct="1">
                        <a:lnSpc>
                          <a:spcPct val="150000"/>
                        </a:lnSpc>
                        <a:buClrTx/>
                        <a:buSzTx/>
                        <a:buFont typeface="Wingdings" panose="05000000000000000000" pitchFamily="2" charset="2"/>
                        <a:buChar char="u"/>
                      </a:pPr>
                      <a:r>
                        <a:rPr lang="zh-CN" altLang="en-US" sz="1600" b="0" dirty="0"/>
                        <a:t>提高学业成绩，继续</a:t>
                      </a:r>
                      <a:r>
                        <a:rPr lang="zh-CN" altLang="en-US" sz="1600" b="0" dirty="0"/>
                        <a:t>备考六级，争取考到</a:t>
                      </a:r>
                      <a:r>
                        <a:rPr lang="en-US" altLang="zh-CN" sz="1600" b="0" dirty="0"/>
                        <a:t>600+</a:t>
                      </a:r>
                      <a:endParaRPr lang="en-US" altLang="zh-CN" sz="1600" b="0" dirty="0"/>
                    </a:p>
                    <a:p>
                      <a:pPr marL="285750" lvl="0" indent="-285750" algn="just" defTabSz="914400" rtl="0" eaLnBrk="1" fontAlgn="auto" latinLnBrk="0" hangingPunct="1">
                        <a:lnSpc>
                          <a:spcPct val="150000"/>
                        </a:lnSpc>
                        <a:buClrTx/>
                        <a:buSzTx/>
                        <a:buFont typeface="Wingdings" panose="05000000000000000000" pitchFamily="2" charset="2"/>
                        <a:buChar char="u"/>
                      </a:pPr>
                      <a:r>
                        <a:rPr lang="zh-CN" altLang="en-US" sz="1600" b="0" dirty="0"/>
                        <a:t>阅读文献，确定选题，着手实验，争取一篇高分文章</a:t>
                      </a:r>
                      <a:endParaRPr lang="zh-CN" altLang="en-US" sz="1600" b="0" dirty="0"/>
                    </a:p>
                    <a:p>
                      <a:pPr marL="285750" lvl="0" indent="-285750" algn="just" defTabSz="914400" rtl="0" eaLnBrk="1" fontAlgn="auto" latinLnBrk="0" hangingPunct="1">
                        <a:lnSpc>
                          <a:spcPct val="150000"/>
                        </a:lnSpc>
                        <a:buClrTx/>
                        <a:buSzTx/>
                        <a:buFont typeface="Wingdings" panose="05000000000000000000" pitchFamily="2" charset="2"/>
                        <a:buChar char="u"/>
                      </a:pPr>
                      <a:r>
                        <a:rPr lang="zh-CN" altLang="en-US" sz="1600" b="0" dirty="0"/>
                        <a:t>学习临床知识，掌握临床技能，</a:t>
                      </a:r>
                      <a:r>
                        <a:rPr lang="zh-CN" altLang="en-US" sz="1600" b="0" dirty="0"/>
                        <a:t>准备考取执业医师证书</a:t>
                      </a:r>
                      <a:endParaRPr kumimoji="0" lang="zh-CN" altLang="en-US" sz="1600" b="0" u="none" strike="noStrike" kern="1200" cap="none" spc="0" normalizeH="0" baseline="0" noProof="0" dirty="0">
                        <a:ln>
                          <a:noFill/>
                        </a:ln>
                        <a:effectLst/>
                        <a:uLnTx/>
                        <a:uFillTx/>
                      </a:endParaRPr>
                    </a:p>
                  </a:txBody>
                  <a:tcPr marL="45703" marR="45703" marT="22860" marB="22860" anchor="ctr">
                    <a:solidFill>
                      <a:srgbClr val="FFFFFF"/>
                    </a:solidFill>
                  </a:tcPr>
                </a:tc>
                <a:tc>
                  <a:txBody>
                    <a:bodyPr/>
                    <a:p>
                      <a:pPr marL="285750" lvl="0" indent="-285750" algn="just" defTabSz="914400" rtl="0" eaLnBrk="1" fontAlgn="auto" latinLnBrk="0" hangingPunct="1">
                        <a:lnSpc>
                          <a:spcPct val="150000"/>
                        </a:lnSpc>
                        <a:buClrTx/>
                        <a:buSzTx/>
                        <a:buFont typeface="Wingdings" panose="05000000000000000000" pitchFamily="2" charset="2"/>
                        <a:buChar char="u"/>
                      </a:pPr>
                      <a:r>
                        <a:rPr lang="zh-CN" altLang="en-US" sz="1600" b="0" dirty="0">
                          <a:sym typeface="+mn-ea"/>
                        </a:rPr>
                        <a:t>获得奖学金</a:t>
                      </a:r>
                      <a:endParaRPr lang="zh-CN" altLang="en-US" sz="1600" b="0" dirty="0"/>
                    </a:p>
                    <a:p>
                      <a:pPr marL="285750" lvl="0" indent="-285750" algn="just" defTabSz="914400" rtl="0" eaLnBrk="1" fontAlgn="auto" latinLnBrk="0" hangingPunct="1">
                        <a:lnSpc>
                          <a:spcPct val="150000"/>
                        </a:lnSpc>
                        <a:buClrTx/>
                        <a:buSzTx/>
                        <a:buFont typeface="Wingdings" panose="05000000000000000000" pitchFamily="2" charset="2"/>
                        <a:buChar char="u"/>
                      </a:pPr>
                      <a:r>
                        <a:rPr lang="zh-CN" altLang="en-US" sz="1600" b="0" dirty="0">
                          <a:sym typeface="+mn-ea"/>
                        </a:rPr>
                        <a:t>文章见刊、在投</a:t>
                      </a:r>
                      <a:endParaRPr lang="zh-CN" altLang="en-US" sz="1600" b="0" dirty="0">
                        <a:sym typeface="+mn-ea"/>
                      </a:endParaRPr>
                    </a:p>
                    <a:p>
                      <a:pPr marL="285750" lvl="0" indent="-285750" algn="just" defTabSz="914400" rtl="0" eaLnBrk="1" fontAlgn="auto" latinLnBrk="0" hangingPunct="1">
                        <a:lnSpc>
                          <a:spcPct val="150000"/>
                        </a:lnSpc>
                        <a:buClrTx/>
                        <a:buSzTx/>
                        <a:buFont typeface="Wingdings" panose="05000000000000000000" pitchFamily="2" charset="2"/>
                        <a:buChar char="u"/>
                      </a:pPr>
                      <a:r>
                        <a:rPr lang="zh-CN" altLang="en-US" sz="1600" b="0" dirty="0">
                          <a:sym typeface="+mn-ea"/>
                        </a:rPr>
                        <a:t>独立完成临床工作</a:t>
                      </a:r>
                      <a:endParaRPr lang="zh-CN" altLang="en-US" sz="1600" b="0" dirty="0">
                        <a:sym typeface="+mn-ea"/>
                      </a:endParaRPr>
                    </a:p>
                  </a:txBody>
                  <a:tcPr marL="45703" marR="45703" marT="22860" marB="22860" anchor="ctr">
                    <a:solidFill>
                      <a:srgbClr val="FFFFFF"/>
                    </a:solidFill>
                  </a:tcPr>
                </a:tc>
              </a:tr>
              <a:tr h="1143000">
                <a:tc>
                  <a:txBody>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u="none" strike="noStrike" kern="1200" cap="none" spc="0" normalizeH="0" baseline="0" noProof="0" dirty="0">
                          <a:ln>
                            <a:noFill/>
                          </a:ln>
                          <a:effectLst/>
                          <a:uLnTx/>
                          <a:uFillTx/>
                        </a:rPr>
                        <a:t>研二</a:t>
                      </a:r>
                      <a:endParaRPr kumimoji="0" lang="zh-CN" altLang="en-US" sz="1600" b="1" u="none" strike="noStrike" kern="1200" cap="none" spc="0" normalizeH="0" baseline="0" noProof="0" dirty="0">
                        <a:ln>
                          <a:noFill/>
                        </a:ln>
                        <a:effectLst/>
                        <a:uLnTx/>
                        <a:uFillTx/>
                      </a:endParaRPr>
                    </a:p>
                  </a:txBody>
                  <a:tcPr marL="45703" marR="45703" marT="22860" marB="22860" anchor="ctr">
                    <a:solidFill>
                      <a:srgbClr val="FFFFFF"/>
                    </a:solidFill>
                  </a:tcPr>
                </a:tc>
                <a:tc>
                  <a:txBody>
                    <a:bodyPr/>
                    <a:p>
                      <a:pPr marL="285750" lvl="0" indent="-285750" algn="just" defTabSz="914400" rtl="0" eaLnBrk="1" fontAlgn="auto" latinLnBrk="0" hangingPunct="1">
                        <a:lnSpc>
                          <a:spcPct val="150000"/>
                        </a:lnSpc>
                        <a:buClrTx/>
                        <a:buSzTx/>
                        <a:buFont typeface="Wingdings" panose="05000000000000000000" pitchFamily="2" charset="2"/>
                        <a:buChar char="u"/>
                      </a:pPr>
                      <a:r>
                        <a:rPr lang="zh-CN" altLang="en-US" sz="1600" b="0" dirty="0">
                          <a:sym typeface="+mn-ea"/>
                        </a:rPr>
                        <a:t>继续学习专业知识和磨练临床技能</a:t>
                      </a:r>
                      <a:endParaRPr lang="en-US" altLang="zh-CN" sz="1600" b="0" dirty="0"/>
                    </a:p>
                    <a:p>
                      <a:pPr marL="285750" lvl="0" indent="-285750" algn="just" defTabSz="914400" rtl="0" eaLnBrk="1" fontAlgn="auto" latinLnBrk="0" hangingPunct="1">
                        <a:lnSpc>
                          <a:spcPct val="150000"/>
                        </a:lnSpc>
                        <a:buClrTx/>
                        <a:buSzTx/>
                        <a:buFont typeface="Wingdings" panose="05000000000000000000" pitchFamily="2" charset="2"/>
                        <a:buChar char="u"/>
                      </a:pPr>
                      <a:r>
                        <a:rPr lang="zh-CN" altLang="en-US" sz="1600" b="0" dirty="0">
                          <a:sym typeface="+mn-ea"/>
                        </a:rPr>
                        <a:t>开展更高质量的科学研究，发表具有创新性的</a:t>
                      </a:r>
                      <a:r>
                        <a:rPr lang="en-US" altLang="zh-CN" sz="1600" b="0" dirty="0">
                          <a:sym typeface="+mn-ea"/>
                        </a:rPr>
                        <a:t>article</a:t>
                      </a:r>
                      <a:endParaRPr lang="zh-CN" altLang="en-US" sz="1600" b="0" dirty="0">
                        <a:sym typeface="+mn-ea"/>
                      </a:endParaRPr>
                    </a:p>
                  </a:txBody>
                  <a:tcPr marL="45703" marR="45703" marT="22860" marB="22860" anchor="ctr">
                    <a:solidFill>
                      <a:srgbClr val="FFFFFF"/>
                    </a:solidFill>
                  </a:tcPr>
                </a:tc>
                <a:tc>
                  <a:txBody>
                    <a:bodyPr/>
                    <a:p>
                      <a:pPr marL="285750" lvl="0" indent="-285750" algn="just" defTabSz="914400" rtl="0" eaLnBrk="1" fontAlgn="auto" latinLnBrk="0" hangingPunct="1">
                        <a:lnSpc>
                          <a:spcPct val="150000"/>
                        </a:lnSpc>
                        <a:buClrTx/>
                        <a:buSzTx/>
                        <a:buFont typeface="Wingdings" panose="05000000000000000000" pitchFamily="2" charset="2"/>
                        <a:buChar char="u"/>
                      </a:pPr>
                      <a:r>
                        <a:rPr lang="zh-CN" altLang="en-US" sz="1600" b="0" dirty="0">
                          <a:sym typeface="+mn-ea"/>
                        </a:rPr>
                        <a:t>考取职业医师证书</a:t>
                      </a:r>
                      <a:endParaRPr lang="zh-CN" altLang="en-US" sz="1600" b="0" dirty="0">
                        <a:sym typeface="+mn-ea"/>
                      </a:endParaRPr>
                    </a:p>
                    <a:p>
                      <a:pPr marL="285750" lvl="0" indent="-285750" algn="just" defTabSz="914400" rtl="0" eaLnBrk="1" fontAlgn="auto" latinLnBrk="0" hangingPunct="1">
                        <a:lnSpc>
                          <a:spcPct val="150000"/>
                        </a:lnSpc>
                        <a:buClrTx/>
                        <a:buSzTx/>
                        <a:buFont typeface="Wingdings" panose="05000000000000000000" pitchFamily="2" charset="2"/>
                        <a:buChar char="u"/>
                      </a:pPr>
                      <a:r>
                        <a:rPr lang="zh-CN" altLang="en-US" sz="1600" b="0" dirty="0">
                          <a:sym typeface="+mn-ea"/>
                        </a:rPr>
                        <a:t>获得奖学金</a:t>
                      </a:r>
                      <a:endParaRPr lang="zh-CN" altLang="en-US" sz="1600" b="0" dirty="0"/>
                    </a:p>
                    <a:p>
                      <a:pPr marL="285750" lvl="0" indent="-285750" algn="just" defTabSz="914400" rtl="0" eaLnBrk="1" fontAlgn="auto" latinLnBrk="0" hangingPunct="1">
                        <a:lnSpc>
                          <a:spcPct val="150000"/>
                        </a:lnSpc>
                        <a:buClrTx/>
                        <a:buSzTx/>
                        <a:buFont typeface="Wingdings" panose="05000000000000000000" pitchFamily="2" charset="2"/>
                        <a:buChar char="u"/>
                      </a:pPr>
                      <a:r>
                        <a:rPr lang="zh-CN" altLang="en-US" sz="1600" b="0" dirty="0">
                          <a:sym typeface="+mn-ea"/>
                        </a:rPr>
                        <a:t>文章见刊</a:t>
                      </a:r>
                      <a:endParaRPr kumimoji="0" lang="zh-CN" altLang="en-US" sz="1600" b="0" u="none" strike="noStrike" kern="1200" cap="none" spc="0" normalizeH="0" baseline="0" noProof="0" dirty="0">
                        <a:ln>
                          <a:noFill/>
                        </a:ln>
                        <a:effectLst/>
                        <a:uLnTx/>
                        <a:uFillTx/>
                      </a:endParaRPr>
                    </a:p>
                  </a:txBody>
                  <a:tcPr marL="45703" marR="45703" marT="22860" marB="22860" anchor="ctr">
                    <a:solidFill>
                      <a:srgbClr val="FFFFFF"/>
                    </a:solidFill>
                  </a:tcPr>
                </a:tc>
              </a:tr>
              <a:tr h="1143000">
                <a:tc>
                  <a:txBody>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u="none" strike="noStrike" kern="1200" cap="none" spc="0" normalizeH="0" baseline="0" noProof="0" dirty="0">
                          <a:ln>
                            <a:noFill/>
                          </a:ln>
                          <a:effectLst/>
                          <a:uLnTx/>
                          <a:uFillTx/>
                        </a:rPr>
                        <a:t>研三</a:t>
                      </a:r>
                      <a:endParaRPr kumimoji="0" lang="zh-CN" altLang="en-US" sz="1600" b="1" u="none" strike="noStrike" kern="1200" cap="none" spc="0" normalizeH="0" baseline="0" noProof="0" dirty="0">
                        <a:ln>
                          <a:noFill/>
                        </a:ln>
                        <a:effectLst/>
                        <a:uLnTx/>
                        <a:uFillTx/>
                      </a:endParaRPr>
                    </a:p>
                  </a:txBody>
                  <a:tcPr marL="45703" marR="45703" marT="22860" marB="22860" anchor="ctr">
                    <a:solidFill>
                      <a:srgbClr val="FFFFFF"/>
                    </a:solidFill>
                  </a:tcPr>
                </a:tc>
                <a:tc>
                  <a:txBody>
                    <a:bodyPr/>
                    <a:p>
                      <a:pPr marL="285750" lvl="0" indent="-285750" algn="just" defTabSz="914400" rtl="0" eaLnBrk="1" fontAlgn="auto" latinLnBrk="0" hangingPunct="1">
                        <a:lnSpc>
                          <a:spcPct val="150000"/>
                        </a:lnSpc>
                        <a:buClrTx/>
                        <a:buSzTx/>
                        <a:buFont typeface="Wingdings" panose="05000000000000000000" pitchFamily="2" charset="2"/>
                        <a:buChar char="u"/>
                      </a:pPr>
                      <a:r>
                        <a:rPr lang="zh-CN" altLang="en-US" sz="1600" b="0" dirty="0">
                          <a:sym typeface="+mn-ea"/>
                        </a:rPr>
                        <a:t>向本科室老师请教，尽量掌握尽可能多的临床技能，考取相关证书</a:t>
                      </a:r>
                      <a:endParaRPr lang="zh-CN" altLang="en-US" sz="1600" b="0" dirty="0">
                        <a:sym typeface="+mn-ea"/>
                      </a:endParaRPr>
                    </a:p>
                    <a:p>
                      <a:pPr marL="285750" lvl="0" indent="-285750" algn="just" defTabSz="914400" rtl="0" eaLnBrk="1" fontAlgn="auto" latinLnBrk="0" hangingPunct="1">
                        <a:lnSpc>
                          <a:spcPct val="150000"/>
                        </a:lnSpc>
                        <a:buClrTx/>
                        <a:buSzTx/>
                        <a:buFont typeface="Wingdings" panose="05000000000000000000" pitchFamily="2" charset="2"/>
                        <a:buChar char="u"/>
                      </a:pPr>
                      <a:r>
                        <a:rPr lang="zh-CN" altLang="en-US" sz="1600" b="0" dirty="0">
                          <a:sym typeface="+mn-ea"/>
                        </a:rPr>
                        <a:t>整理申博材料，向老师争取读博机会</a:t>
                      </a:r>
                      <a:endParaRPr lang="zh-CN" altLang="en-US" sz="1600" b="0" dirty="0">
                        <a:sym typeface="+mn-ea"/>
                      </a:endParaRPr>
                    </a:p>
                    <a:p>
                      <a:pPr marL="285750" lvl="0" indent="-285750" algn="just" defTabSz="914400" rtl="0" eaLnBrk="1" fontAlgn="auto" latinLnBrk="0" hangingPunct="1">
                        <a:lnSpc>
                          <a:spcPct val="150000"/>
                        </a:lnSpc>
                        <a:buClrTx/>
                        <a:buSzTx/>
                        <a:buFont typeface="Wingdings" panose="05000000000000000000" pitchFamily="2" charset="2"/>
                        <a:buChar char="u"/>
                      </a:pPr>
                      <a:r>
                        <a:rPr kumimoji="0" lang="zh-CN" altLang="en-US" sz="1600" b="0" u="none" strike="noStrike" kern="1200" cap="none" spc="0" normalizeH="0" baseline="0" noProof="0" dirty="0">
                          <a:ln>
                            <a:noFill/>
                          </a:ln>
                          <a:effectLst/>
                          <a:uLnTx/>
                          <a:uFillTx/>
                        </a:rPr>
                        <a:t>总结学习经验，完成毕业论文和答辩</a:t>
                      </a:r>
                      <a:endParaRPr kumimoji="0" lang="zh-CN" altLang="en-US" sz="1600" b="0" u="none" strike="noStrike" kern="1200" cap="none" spc="0" normalizeH="0" baseline="0" noProof="0" dirty="0">
                        <a:ln>
                          <a:noFill/>
                        </a:ln>
                        <a:effectLst/>
                        <a:uLnTx/>
                        <a:uFillTx/>
                      </a:endParaRPr>
                    </a:p>
                  </a:txBody>
                  <a:tcPr marL="45703" marR="45703" marT="22860" marB="22860" anchor="ctr">
                    <a:solidFill>
                      <a:srgbClr val="FFFFFF"/>
                    </a:solidFill>
                  </a:tcPr>
                </a:tc>
                <a:tc>
                  <a:txBody>
                    <a:bodyPr/>
                    <a:p>
                      <a:pPr marL="285750" lvl="0" indent="-285750" algn="just" defTabSz="914400" rtl="0" eaLnBrk="1" fontAlgn="auto" latinLnBrk="0" hangingPunct="1">
                        <a:lnSpc>
                          <a:spcPct val="150000"/>
                        </a:lnSpc>
                        <a:buClrTx/>
                        <a:buSzTx/>
                        <a:buFont typeface="Wingdings" panose="05000000000000000000" pitchFamily="2" charset="2"/>
                        <a:buChar char="u"/>
                      </a:pPr>
                      <a:r>
                        <a:rPr lang="zh-CN" altLang="en-US" sz="1600" b="0" dirty="0">
                          <a:sym typeface="+mn-ea"/>
                        </a:rPr>
                        <a:t>完成结业考试</a:t>
                      </a:r>
                      <a:endParaRPr lang="zh-CN" altLang="en-US" sz="1600" b="0" dirty="0">
                        <a:sym typeface="+mn-ea"/>
                      </a:endParaRPr>
                    </a:p>
                    <a:p>
                      <a:pPr marL="285750" lvl="0" indent="-285750" algn="just" defTabSz="914400" rtl="0" eaLnBrk="1" fontAlgn="auto" latinLnBrk="0" hangingPunct="1">
                        <a:lnSpc>
                          <a:spcPct val="150000"/>
                        </a:lnSpc>
                        <a:buClrTx/>
                        <a:buSzTx/>
                        <a:buFont typeface="Wingdings" panose="05000000000000000000" pitchFamily="2" charset="2"/>
                        <a:buChar char="u"/>
                      </a:pPr>
                      <a:r>
                        <a:rPr lang="zh-CN" altLang="en-US" sz="1600" b="0" dirty="0">
                          <a:sym typeface="+mn-ea"/>
                        </a:rPr>
                        <a:t>获得读博机会</a:t>
                      </a:r>
                      <a:endParaRPr lang="zh-CN" altLang="en-US" sz="1600" b="0" dirty="0">
                        <a:sym typeface="+mn-ea"/>
                      </a:endParaRPr>
                    </a:p>
                    <a:p>
                      <a:pPr marL="285750" lvl="0" indent="-285750" algn="just" defTabSz="914400" rtl="0" eaLnBrk="1" fontAlgn="auto" latinLnBrk="0" hangingPunct="1">
                        <a:lnSpc>
                          <a:spcPct val="150000"/>
                        </a:lnSpc>
                        <a:buClrTx/>
                        <a:buSzTx/>
                        <a:buFont typeface="Wingdings" panose="05000000000000000000" pitchFamily="2" charset="2"/>
                        <a:buChar char="u"/>
                      </a:pPr>
                      <a:r>
                        <a:rPr lang="zh-CN" altLang="en-US" sz="1600" b="0" dirty="0">
                          <a:sym typeface="+mn-ea"/>
                        </a:rPr>
                        <a:t>获得专业证书</a:t>
                      </a:r>
                      <a:endParaRPr lang="zh-CN" altLang="en-US" sz="1600" b="0" dirty="0">
                        <a:sym typeface="+mn-ea"/>
                      </a:endParaRPr>
                    </a:p>
                  </a:txBody>
                  <a:tcPr marL="45703" marR="45703" marT="22860" marB="22860" anchor="ctr">
                    <a:solidFill>
                      <a:srgbClr val="FFFFFF"/>
                    </a:solidFill>
                  </a:tcPr>
                </a:tc>
              </a:tr>
              <a:tr h="485140">
                <a:tc>
                  <a:txBody>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u="none" strike="noStrike" kern="1200" cap="none" spc="0" normalizeH="0" baseline="0" noProof="0" dirty="0">
                          <a:ln>
                            <a:noFill/>
                          </a:ln>
                          <a:effectLst/>
                          <a:uLnTx/>
                          <a:uFillTx/>
                        </a:rPr>
                        <a:t>博士</a:t>
                      </a:r>
                      <a:endParaRPr kumimoji="0" lang="zh-CN" altLang="en-US" sz="1600" b="1" u="none" strike="noStrike" kern="1200" cap="none" spc="0" normalizeH="0" baseline="0" noProof="0" dirty="0">
                        <a:ln>
                          <a:noFill/>
                        </a:ln>
                        <a:effectLst/>
                        <a:uLnTx/>
                        <a:uFillTx/>
                      </a:endParaRPr>
                    </a:p>
                  </a:txBody>
                  <a:tcPr marL="45703" marR="45703" marT="22860" marB="22860" anchor="ctr">
                    <a:solidFill>
                      <a:srgbClr val="DEE3E9"/>
                    </a:solidFill>
                  </a:tcPr>
                </a:tc>
                <a:tc>
                  <a:txBody>
                    <a:bodyPr/>
                    <a:p>
                      <a:pPr marL="285750" lvl="0" indent="-285750" algn="just" defTabSz="914400" rtl="0" eaLnBrk="1" fontAlgn="auto" latinLnBrk="0" hangingPunct="1">
                        <a:lnSpc>
                          <a:spcPct val="150000"/>
                        </a:lnSpc>
                        <a:buClrTx/>
                        <a:buSzTx/>
                        <a:buFont typeface="Wingdings" panose="05000000000000000000" pitchFamily="2" charset="2"/>
                        <a:buChar char="u"/>
                      </a:pPr>
                      <a:r>
                        <a:rPr lang="zh-CN" altLang="en-US" sz="1600" b="0" dirty="0">
                          <a:sym typeface="+mn-ea"/>
                        </a:rPr>
                        <a:t>独立开展课题，发表创新性、高质量论文</a:t>
                      </a:r>
                      <a:endParaRPr lang="zh-CN" altLang="en-US" sz="1600" b="0" dirty="0">
                        <a:sym typeface="+mn-ea"/>
                      </a:endParaRPr>
                    </a:p>
                  </a:txBody>
                  <a:tcPr marL="45703" marR="45703" marT="22860" marB="22860" anchor="ctr">
                    <a:solidFill>
                      <a:srgbClr val="DEE3E9"/>
                    </a:solidFill>
                  </a:tcPr>
                </a:tc>
                <a:tc>
                  <a:txBody>
                    <a:bodyPr/>
                    <a:p>
                      <a:pPr marL="285750" lvl="0" indent="-285750" algn="just" defTabSz="914400" rtl="0" eaLnBrk="1" fontAlgn="auto" latinLnBrk="0" hangingPunct="1">
                        <a:lnSpc>
                          <a:spcPct val="150000"/>
                        </a:lnSpc>
                        <a:buClrTx/>
                        <a:buSzTx/>
                        <a:buFont typeface="Wingdings" panose="05000000000000000000" pitchFamily="2" charset="2"/>
                        <a:buChar char="u"/>
                      </a:pPr>
                      <a:r>
                        <a:rPr kumimoji="0" lang="zh-CN" altLang="en-US" sz="1600" b="0" u="none" strike="noStrike" kern="1200" cap="none" spc="0" normalizeH="0" baseline="0" noProof="0" dirty="0">
                          <a:ln>
                            <a:noFill/>
                          </a:ln>
                          <a:effectLst/>
                          <a:uLnTx/>
                          <a:uFillTx/>
                        </a:rPr>
                        <a:t>论文发表</a:t>
                      </a:r>
                      <a:endParaRPr kumimoji="0" lang="zh-CN" altLang="en-US" sz="1600" b="0" u="none" strike="noStrike" kern="1200" cap="none" spc="0" normalizeH="0" baseline="0" noProof="0" dirty="0">
                        <a:ln>
                          <a:noFill/>
                        </a:ln>
                        <a:effectLst/>
                        <a:uLnTx/>
                        <a:uFillTx/>
                      </a:endParaRPr>
                    </a:p>
                  </a:txBody>
                  <a:tcPr marL="45703" marR="45703" marT="22860" marB="22860" anchor="ctr">
                    <a:solidFill>
                      <a:srgbClr val="DEE3E9"/>
                    </a:solidFill>
                  </a:tcPr>
                </a:tc>
              </a:tr>
              <a:tr h="640715">
                <a:tc>
                  <a:txBody>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u="none" strike="noStrike" kern="1200" cap="none" spc="0" normalizeH="0" baseline="0" noProof="0" dirty="0">
                          <a:ln>
                            <a:noFill/>
                          </a:ln>
                          <a:effectLst/>
                          <a:uLnTx/>
                          <a:uFillTx/>
                        </a:rPr>
                        <a:t>就业</a:t>
                      </a:r>
                      <a:endParaRPr kumimoji="0" lang="zh-CN" altLang="en-US" sz="1600" b="1" u="none" strike="noStrike" kern="1200" cap="none" spc="0" normalizeH="0" baseline="0" noProof="0" dirty="0">
                        <a:ln>
                          <a:noFill/>
                        </a:ln>
                        <a:effectLst/>
                        <a:uLnTx/>
                        <a:uFillTx/>
                      </a:endParaRPr>
                    </a:p>
                  </a:txBody>
                  <a:tcPr marL="45703" marR="45703" marT="22860" marB="22860" anchor="ctr">
                    <a:solidFill>
                      <a:srgbClr val="C4CCD7"/>
                    </a:solidFill>
                  </a:tcPr>
                </a:tc>
                <a:tc gridSpan="2">
                  <a:txBody>
                    <a:bodyPr/>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600" b="0" u="none" strike="noStrike" kern="1200" cap="none" spc="0" normalizeH="0" baseline="0" noProof="0" dirty="0">
                          <a:ln>
                            <a:noFill/>
                          </a:ln>
                          <a:effectLst/>
                          <a:uLnTx/>
                          <a:uFillTx/>
                        </a:rPr>
                        <a:t>     </a:t>
                      </a:r>
                      <a:r>
                        <a:rPr kumimoji="0" lang="zh-CN" altLang="en-US" sz="1600" b="0" u="none" strike="noStrike" kern="1200" cap="none" spc="0" normalizeH="0" baseline="0" noProof="0" dirty="0">
                          <a:ln>
                            <a:noFill/>
                          </a:ln>
                          <a:effectLst/>
                          <a:uLnTx/>
                          <a:uFillTx/>
                        </a:rPr>
                        <a:t>期望能在三甲医院重症医学科就业，如有可能，希望能在</a:t>
                      </a:r>
                      <a:r>
                        <a:rPr kumimoji="0" lang="zh-CN" altLang="en-US" sz="1600" b="0" u="none" strike="noStrike" kern="1200" cap="none" spc="0" normalizeH="0" baseline="0" noProof="0" dirty="0">
                          <a:ln>
                            <a:noFill/>
                          </a:ln>
                          <a:effectLst/>
                          <a:uLnTx/>
                          <a:uFillTx/>
                        </a:rPr>
                        <a:t>华西医院留院工作</a:t>
                      </a:r>
                      <a:endParaRPr kumimoji="0" lang="zh-CN" altLang="en-US" sz="1600" b="0" u="none" strike="noStrike" kern="1200" cap="none" spc="0" normalizeH="0" baseline="0" noProof="0" dirty="0">
                        <a:ln>
                          <a:noFill/>
                        </a:ln>
                        <a:effectLst/>
                        <a:uLnTx/>
                        <a:uFillTx/>
                      </a:endParaRPr>
                    </a:p>
                  </a:txBody>
                  <a:tcPr marL="45703" marR="45703" marT="22860" marB="22860" anchor="ctr">
                    <a:solidFill>
                      <a:srgbClr val="C4CCD7"/>
                    </a:solidFill>
                  </a:tcPr>
                </a:tc>
                <a:tc hMerge="1">
                  <a:tcPr marL="45703" marR="45703" marT="22860" marB="22860" anchor="ctr"/>
                </a:tc>
              </a:tr>
            </a:tbl>
          </a:graphicData>
        </a:graphic>
      </p:graphicFrame>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powerpoint template design by DAJU_PPT正版来源小红书大橘PPT微信DAJU_PPT请勿抄袭搬运！盗版必究！"/>
          <p:cNvSpPr txBox="1"/>
          <p:nvPr/>
        </p:nvSpPr>
        <p:spPr>
          <a:xfrm>
            <a:off x="2407920" y="6249873"/>
            <a:ext cx="7376160" cy="307777"/>
          </a:xfrm>
          <a:prstGeom prst="rect">
            <a:avLst/>
          </a:prstGeom>
          <a:noFill/>
        </p:spPr>
        <p:txBody>
          <a:bodyPr wrap="square">
            <a:spAutoFit/>
          </a:bodyPr>
          <a:lstStyle/>
          <a:p>
            <a:pPr algn="ctr"/>
            <a:r>
              <a:rPr lang="en-US" altLang="zh-CN" sz="1400" dirty="0">
                <a:solidFill>
                  <a:schemeClr val="bg1"/>
                </a:solidFill>
                <a:cs typeface="+mn-ea"/>
                <a:sym typeface="+mn-lt"/>
              </a:rPr>
              <a:t>——</a:t>
            </a:r>
            <a:r>
              <a:rPr lang="en-US" altLang="zh-CN" sz="1400" spc="300" dirty="0">
                <a:solidFill>
                  <a:schemeClr val="bg1"/>
                </a:solidFill>
                <a:cs typeface="+mn-ea"/>
                <a:sym typeface="+mn-lt"/>
              </a:rPr>
              <a:t> </a:t>
            </a:r>
            <a:r>
              <a:rPr lang="zh-CN" altLang="en-US" sz="1400" spc="300" dirty="0">
                <a:solidFill>
                  <a:schemeClr val="bg1"/>
                </a:solidFill>
                <a:cs typeface="+mn-ea"/>
                <a:sym typeface="+mn-lt"/>
              </a:rPr>
              <a:t>艰苦朴素 </a:t>
            </a:r>
            <a:r>
              <a:rPr lang="en-US" altLang="zh-CN" sz="1400" spc="300" dirty="0">
                <a:solidFill>
                  <a:schemeClr val="bg1"/>
                </a:solidFill>
                <a:cs typeface="+mn-ea"/>
                <a:sym typeface="+mn-lt"/>
              </a:rPr>
              <a:t>· </a:t>
            </a:r>
            <a:r>
              <a:rPr lang="zh-CN" altLang="en-US" sz="1400" spc="300" dirty="0">
                <a:solidFill>
                  <a:schemeClr val="bg1"/>
                </a:solidFill>
                <a:cs typeface="+mn-ea"/>
                <a:sym typeface="+mn-lt"/>
              </a:rPr>
              <a:t>实事求是 </a:t>
            </a:r>
            <a:r>
              <a:rPr lang="en-US" altLang="zh-CN" sz="1400" spc="300" dirty="0">
                <a:solidFill>
                  <a:schemeClr val="bg1"/>
                </a:solidFill>
                <a:cs typeface="+mn-ea"/>
                <a:sym typeface="+mn-lt"/>
              </a:rPr>
              <a:t>· </a:t>
            </a:r>
            <a:r>
              <a:rPr lang="zh-CN" altLang="en-US" sz="1400" spc="300" dirty="0">
                <a:solidFill>
                  <a:schemeClr val="bg1"/>
                </a:solidFill>
                <a:cs typeface="+mn-ea"/>
                <a:sym typeface="+mn-lt"/>
              </a:rPr>
              <a:t>严格要求 </a:t>
            </a:r>
            <a:r>
              <a:rPr lang="en-US" altLang="zh-CN" sz="1400" spc="300" dirty="0">
                <a:solidFill>
                  <a:schemeClr val="bg1"/>
                </a:solidFill>
                <a:cs typeface="+mn-ea"/>
                <a:sym typeface="+mn-lt"/>
              </a:rPr>
              <a:t>· </a:t>
            </a:r>
            <a:r>
              <a:rPr lang="zh-CN" altLang="en-US" sz="1400" spc="300" dirty="0">
                <a:solidFill>
                  <a:schemeClr val="bg1"/>
                </a:solidFill>
                <a:cs typeface="+mn-ea"/>
                <a:sym typeface="+mn-lt"/>
              </a:rPr>
              <a:t>勇于探索 </a:t>
            </a:r>
            <a:r>
              <a:rPr lang="en-US" altLang="zh-CN" sz="1400" spc="-150" dirty="0">
                <a:solidFill>
                  <a:schemeClr val="bg1"/>
                </a:solidFill>
                <a:cs typeface="+mn-ea"/>
                <a:sym typeface="+mn-lt"/>
              </a:rPr>
              <a:t>——</a:t>
            </a:r>
            <a:endParaRPr lang="en-US" altLang="zh-CN" sz="1400" spc="-150" dirty="0">
              <a:solidFill>
                <a:schemeClr val="bg1"/>
              </a:solidFill>
              <a:cs typeface="+mn-ea"/>
              <a:sym typeface="+mn-lt"/>
            </a:endParaRPr>
          </a:p>
        </p:txBody>
      </p:sp>
      <p:sp>
        <p:nvSpPr>
          <p:cNvPr id="2" name="powerpoint template design by DAJU_PPT正版来源小红书大橘PPT微信DAJU_PPT请勿抄袭搬运！盗版必究！"/>
          <p:cNvSpPr/>
          <p:nvPr/>
        </p:nvSpPr>
        <p:spPr>
          <a:xfrm>
            <a:off x="351099" y="312517"/>
            <a:ext cx="11489802" cy="6302416"/>
          </a:xfrm>
          <a:prstGeom prst="rect">
            <a:avLst/>
          </a:prstGeom>
          <a:noFill/>
          <a:ln w="19050" cap="flat" cmpd="sng" algn="ctr">
            <a:solidFill>
              <a:schemeClr val="accent2"/>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custDataLst>
              <p:tags r:id="rId1"/>
            </p:custDataLst>
          </p:nvPr>
        </p:nvGrpSpPr>
        <p:grpSpPr>
          <a:xfrm>
            <a:off x="3348000" y="4604218"/>
            <a:ext cx="2333489" cy="398780"/>
            <a:chOff x="2660400" y="4933911"/>
            <a:chExt cx="2333489" cy="398780"/>
          </a:xfrm>
        </p:grpSpPr>
        <p:sp>
          <p:nvSpPr>
            <p:cNvPr id="8" name="文本框 15"/>
            <p:cNvSpPr txBox="1">
              <a:spLocks noChangeArrowheads="1"/>
            </p:cNvSpPr>
            <p:nvPr>
              <p:custDataLst>
                <p:tags r:id="rId2"/>
              </p:custDataLst>
            </p:nvPr>
          </p:nvSpPr>
          <p:spPr bwMode="auto">
            <a:xfrm>
              <a:off x="3165089" y="4933911"/>
              <a:ext cx="182880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00000"/>
                </a:lnSpc>
                <a:spcBef>
                  <a:spcPct val="0"/>
                </a:spcBef>
                <a:buFontTx/>
                <a:buNone/>
              </a:pPr>
              <a:r>
                <a:rPr lang="zh-CN" altLang="en-US" sz="2000" b="1" dirty="0">
                  <a:latin typeface="微软雅黑" panose="020B0503020204020204" pitchFamily="34" charset="-122"/>
                  <a:ea typeface="微软雅黑" panose="020B0503020204020204" pitchFamily="34" charset="-122"/>
                </a:rPr>
                <a:t>姓名：刘奥奇</a:t>
              </a:r>
              <a:endParaRPr lang="zh-CN" altLang="en-US" sz="2000" b="1" dirty="0">
                <a:latin typeface="微软雅黑" panose="020B0503020204020204" pitchFamily="34" charset="-122"/>
                <a:ea typeface="微软雅黑" panose="020B0503020204020204" pitchFamily="34" charset="-122"/>
              </a:endParaRPr>
            </a:p>
          </p:txBody>
        </p:sp>
        <p:sp>
          <p:nvSpPr>
            <p:cNvPr id="10" name="任意多边形: 形状 9"/>
            <p:cNvSpPr/>
            <p:nvPr>
              <p:custDataLst>
                <p:tags r:id="rId3"/>
              </p:custDataLst>
            </p:nvPr>
          </p:nvSpPr>
          <p:spPr bwMode="auto">
            <a:xfrm>
              <a:off x="2660400" y="4965661"/>
              <a:ext cx="287338" cy="288925"/>
            </a:xfrm>
            <a:custGeom>
              <a:avLst/>
              <a:gdLst>
                <a:gd name="T0" fmla="*/ 6045 w 10253"/>
                <a:gd name="T1" fmla="*/ 403 h 11900"/>
                <a:gd name="T2" fmla="*/ 2127 w 10253"/>
                <a:gd name="T3" fmla="*/ 1983 h 11900"/>
                <a:gd name="T4" fmla="*/ 2607 w 10253"/>
                <a:gd name="T5" fmla="*/ 6229 h 11900"/>
                <a:gd name="T6" fmla="*/ 3080 w 10253"/>
                <a:gd name="T7" fmla="*/ 6609 h 11900"/>
                <a:gd name="T8" fmla="*/ 2407 w 10253"/>
                <a:gd name="T9" fmla="*/ 7010 h 11900"/>
                <a:gd name="T10" fmla="*/ 209 w 10253"/>
                <a:gd name="T11" fmla="*/ 9945 h 11900"/>
                <a:gd name="T12" fmla="*/ 16 w 10253"/>
                <a:gd name="T13" fmla="*/ 11283 h 11900"/>
                <a:gd name="T14" fmla="*/ 513 w 10253"/>
                <a:gd name="T15" fmla="*/ 11861 h 11900"/>
                <a:gd name="T16" fmla="*/ 1085 w 10253"/>
                <a:gd name="T17" fmla="*/ 11358 h 11900"/>
                <a:gd name="T18" fmla="*/ 1147 w 10253"/>
                <a:gd name="T19" fmla="*/ 10779 h 11900"/>
                <a:gd name="T20" fmla="*/ 5078 w 10253"/>
                <a:gd name="T21" fmla="*/ 7310 h 11900"/>
                <a:gd name="T22" fmla="*/ 8651 w 10253"/>
                <a:gd name="T23" fmla="*/ 3734 h 11900"/>
                <a:gd name="T24" fmla="*/ 6045 w 10253"/>
                <a:gd name="T25" fmla="*/ 403 h 11900"/>
                <a:gd name="T26" fmla="*/ 5130 w 10253"/>
                <a:gd name="T27" fmla="*/ 6207 h 11900"/>
                <a:gd name="T28" fmla="*/ 2713 w 10253"/>
                <a:gd name="T29" fmla="*/ 3790 h 11900"/>
                <a:gd name="T30" fmla="*/ 5133 w 10253"/>
                <a:gd name="T31" fmla="*/ 1377 h 11900"/>
                <a:gd name="T32" fmla="*/ 7546 w 10253"/>
                <a:gd name="T33" fmla="*/ 3793 h 11900"/>
                <a:gd name="T34" fmla="*/ 5130 w 10253"/>
                <a:gd name="T35" fmla="*/ 6207 h 11900"/>
                <a:gd name="T36" fmla="*/ 10246 w 10253"/>
                <a:gd name="T37" fmla="*/ 10990 h 11900"/>
                <a:gd name="T38" fmla="*/ 8912 w 10253"/>
                <a:gd name="T39" fmla="*/ 7891 h 11900"/>
                <a:gd name="T40" fmla="*/ 8672 w 10253"/>
                <a:gd name="T41" fmla="*/ 7678 h 11900"/>
                <a:gd name="T42" fmla="*/ 8035 w 10253"/>
                <a:gd name="T43" fmla="*/ 7752 h 11900"/>
                <a:gd name="T44" fmla="*/ 7945 w 10253"/>
                <a:gd name="T45" fmla="*/ 8340 h 11900"/>
                <a:gd name="T46" fmla="*/ 8209 w 10253"/>
                <a:gd name="T47" fmla="*/ 8694 h 11900"/>
                <a:gd name="T48" fmla="*/ 9068 w 10253"/>
                <a:gd name="T49" fmla="*/ 10473 h 11900"/>
                <a:gd name="T50" fmla="*/ 9186 w 10253"/>
                <a:gd name="T51" fmla="*/ 11366 h 11900"/>
                <a:gd name="T52" fmla="*/ 9755 w 10253"/>
                <a:gd name="T53" fmla="*/ 11859 h 11900"/>
                <a:gd name="T54" fmla="*/ 10245 w 10253"/>
                <a:gd name="T55" fmla="*/ 11349 h 11900"/>
                <a:gd name="T56" fmla="*/ 10246 w 10253"/>
                <a:gd name="T57" fmla="*/ 10990 h 11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253" h="11900">
                  <a:moveTo>
                    <a:pt x="6045" y="403"/>
                  </a:moveTo>
                  <a:cubicBezTo>
                    <a:pt x="4538" y="0"/>
                    <a:pt x="2932" y="648"/>
                    <a:pt x="2127" y="1983"/>
                  </a:cubicBezTo>
                  <a:cubicBezTo>
                    <a:pt x="1308" y="3340"/>
                    <a:pt x="1501" y="5069"/>
                    <a:pt x="2607" y="6229"/>
                  </a:cubicBezTo>
                  <a:cubicBezTo>
                    <a:pt x="2725" y="6352"/>
                    <a:pt x="2874" y="6445"/>
                    <a:pt x="3080" y="6609"/>
                  </a:cubicBezTo>
                  <a:cubicBezTo>
                    <a:pt x="2775" y="6790"/>
                    <a:pt x="2587" y="6894"/>
                    <a:pt x="2407" y="7010"/>
                  </a:cubicBezTo>
                  <a:cubicBezTo>
                    <a:pt x="1309" y="7715"/>
                    <a:pt x="555" y="8686"/>
                    <a:pt x="209" y="9945"/>
                  </a:cubicBezTo>
                  <a:cubicBezTo>
                    <a:pt x="90" y="10377"/>
                    <a:pt x="39" y="10835"/>
                    <a:pt x="16" y="11283"/>
                  </a:cubicBezTo>
                  <a:cubicBezTo>
                    <a:pt x="0" y="11614"/>
                    <a:pt x="237" y="11838"/>
                    <a:pt x="513" y="11861"/>
                  </a:cubicBezTo>
                  <a:cubicBezTo>
                    <a:pt x="786" y="11883"/>
                    <a:pt x="1020" y="11688"/>
                    <a:pt x="1085" y="11358"/>
                  </a:cubicBezTo>
                  <a:cubicBezTo>
                    <a:pt x="1122" y="11169"/>
                    <a:pt x="1125" y="10972"/>
                    <a:pt x="1147" y="10779"/>
                  </a:cubicBezTo>
                  <a:cubicBezTo>
                    <a:pt x="1377" y="8785"/>
                    <a:pt x="3068" y="7293"/>
                    <a:pt x="5078" y="7310"/>
                  </a:cubicBezTo>
                  <a:cubicBezTo>
                    <a:pt x="7064" y="7327"/>
                    <a:pt x="8700" y="5690"/>
                    <a:pt x="8651" y="3734"/>
                  </a:cubicBezTo>
                  <a:cubicBezTo>
                    <a:pt x="8612" y="2175"/>
                    <a:pt x="7538" y="802"/>
                    <a:pt x="6045" y="403"/>
                  </a:cubicBezTo>
                  <a:close/>
                  <a:moveTo>
                    <a:pt x="5130" y="6207"/>
                  </a:moveTo>
                  <a:cubicBezTo>
                    <a:pt x="3780" y="6205"/>
                    <a:pt x="2711" y="5135"/>
                    <a:pt x="2713" y="3790"/>
                  </a:cubicBezTo>
                  <a:cubicBezTo>
                    <a:pt x="2715" y="2440"/>
                    <a:pt x="3782" y="1377"/>
                    <a:pt x="5133" y="1377"/>
                  </a:cubicBezTo>
                  <a:cubicBezTo>
                    <a:pt x="6490" y="1377"/>
                    <a:pt x="7545" y="2434"/>
                    <a:pt x="7546" y="3793"/>
                  </a:cubicBezTo>
                  <a:cubicBezTo>
                    <a:pt x="7547" y="5148"/>
                    <a:pt x="6485" y="6208"/>
                    <a:pt x="5130" y="6207"/>
                  </a:cubicBezTo>
                  <a:close/>
                  <a:moveTo>
                    <a:pt x="10246" y="10990"/>
                  </a:moveTo>
                  <a:cubicBezTo>
                    <a:pt x="10214" y="9952"/>
                    <a:pt x="9662" y="8652"/>
                    <a:pt x="8912" y="7891"/>
                  </a:cubicBezTo>
                  <a:cubicBezTo>
                    <a:pt x="8837" y="7815"/>
                    <a:pt x="8763" y="7730"/>
                    <a:pt x="8672" y="7678"/>
                  </a:cubicBezTo>
                  <a:cubicBezTo>
                    <a:pt x="8446" y="7550"/>
                    <a:pt x="8183" y="7532"/>
                    <a:pt x="8035" y="7752"/>
                  </a:cubicBezTo>
                  <a:cubicBezTo>
                    <a:pt x="7933" y="7904"/>
                    <a:pt x="7920" y="8147"/>
                    <a:pt x="7945" y="8340"/>
                  </a:cubicBezTo>
                  <a:cubicBezTo>
                    <a:pt x="7961" y="8467"/>
                    <a:pt x="8114" y="8579"/>
                    <a:pt x="8209" y="8694"/>
                  </a:cubicBezTo>
                  <a:cubicBezTo>
                    <a:pt x="8640" y="9217"/>
                    <a:pt x="8940" y="9805"/>
                    <a:pt x="9068" y="10473"/>
                  </a:cubicBezTo>
                  <a:cubicBezTo>
                    <a:pt x="9124" y="10767"/>
                    <a:pt x="9136" y="11070"/>
                    <a:pt x="9186" y="11366"/>
                  </a:cubicBezTo>
                  <a:cubicBezTo>
                    <a:pt x="9240" y="11683"/>
                    <a:pt x="9486" y="11900"/>
                    <a:pt x="9755" y="11859"/>
                  </a:cubicBezTo>
                  <a:cubicBezTo>
                    <a:pt x="10037" y="11816"/>
                    <a:pt x="10222" y="11652"/>
                    <a:pt x="10245" y="11349"/>
                  </a:cubicBezTo>
                  <a:cubicBezTo>
                    <a:pt x="10253" y="11242"/>
                    <a:pt x="10246" y="11134"/>
                    <a:pt x="10246" y="10990"/>
                  </a:cubicBezTo>
                  <a:close/>
                </a:path>
              </a:pathLst>
            </a:custGeom>
            <a:solidFill>
              <a:srgbClr val="38486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grpSp>
        <p:nvGrpSpPr>
          <p:cNvPr id="19" name="组合 18"/>
          <p:cNvGrpSpPr/>
          <p:nvPr>
            <p:custDataLst>
              <p:tags r:id="rId4"/>
            </p:custDataLst>
          </p:nvPr>
        </p:nvGrpSpPr>
        <p:grpSpPr>
          <a:xfrm>
            <a:off x="6228000" y="4602630"/>
            <a:ext cx="3210251" cy="398780"/>
            <a:chOff x="6804000" y="4932323"/>
            <a:chExt cx="3210251" cy="398780"/>
          </a:xfrm>
        </p:grpSpPr>
        <p:sp>
          <p:nvSpPr>
            <p:cNvPr id="9" name="文本框 16"/>
            <p:cNvSpPr txBox="1">
              <a:spLocks noChangeArrowheads="1"/>
            </p:cNvSpPr>
            <p:nvPr>
              <p:custDataLst>
                <p:tags r:id="rId5"/>
              </p:custDataLst>
            </p:nvPr>
          </p:nvSpPr>
          <p:spPr bwMode="auto">
            <a:xfrm>
              <a:off x="7359251" y="4932323"/>
              <a:ext cx="265500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00000"/>
                </a:lnSpc>
                <a:spcBef>
                  <a:spcPct val="0"/>
                </a:spcBef>
                <a:buFontTx/>
                <a:buNone/>
              </a:pPr>
              <a:r>
                <a:rPr lang="zh-CN" altLang="en-US" sz="2000" b="1" dirty="0">
                  <a:latin typeface="微软雅黑" panose="020B0503020204020204" pitchFamily="34" charset="-122"/>
                  <a:ea typeface="微软雅黑" panose="020B0503020204020204" pitchFamily="34" charset="-122"/>
                </a:rPr>
                <a:t>学校：郑州大学</a:t>
              </a:r>
              <a:endParaRPr lang="zh-CN" altLang="en-US" sz="2000" b="1" dirty="0">
                <a:latin typeface="微软雅黑" panose="020B0503020204020204" pitchFamily="34" charset="-122"/>
                <a:ea typeface="微软雅黑" panose="020B0503020204020204" pitchFamily="34" charset="-122"/>
              </a:endParaRPr>
            </a:p>
          </p:txBody>
        </p:sp>
        <p:sp>
          <p:nvSpPr>
            <p:cNvPr id="15" name="任意多边形: 形状 14"/>
            <p:cNvSpPr>
              <a:spLocks noChangeAspect="1"/>
            </p:cNvSpPr>
            <p:nvPr>
              <p:custDataLst>
                <p:tags r:id="rId6"/>
              </p:custDataLst>
            </p:nvPr>
          </p:nvSpPr>
          <p:spPr>
            <a:xfrm>
              <a:off x="6804000" y="4935600"/>
              <a:ext cx="324000" cy="324000"/>
            </a:xfrm>
            <a:custGeom>
              <a:avLst/>
              <a:gdLst>
                <a:gd name="T0" fmla="*/ 0 w 12794"/>
                <a:gd name="T1" fmla="*/ 4949 h 12800"/>
                <a:gd name="T2" fmla="*/ 0 w 12794"/>
                <a:gd name="T3" fmla="*/ 5821 h 12800"/>
                <a:gd name="T4" fmla="*/ 6397 w 12794"/>
                <a:gd name="T5" fmla="*/ 872 h 12800"/>
                <a:gd name="T6" fmla="*/ 12794 w 12794"/>
                <a:gd name="T7" fmla="*/ 5821 h 12800"/>
                <a:gd name="T8" fmla="*/ 12794 w 12794"/>
                <a:gd name="T9" fmla="*/ 4949 h 12800"/>
                <a:gd name="T10" fmla="*/ 6397 w 12794"/>
                <a:gd name="T11" fmla="*/ 0 h 12800"/>
                <a:gd name="T12" fmla="*/ 0 w 12794"/>
                <a:gd name="T13" fmla="*/ 4949 h 12800"/>
                <a:gd name="T14" fmla="*/ 11631 w 12794"/>
                <a:gd name="T15" fmla="*/ 3412 h 12800"/>
                <a:gd name="T16" fmla="*/ 11631 w 12794"/>
                <a:gd name="T17" fmla="*/ 296 h 12800"/>
                <a:gd name="T18" fmla="*/ 9886 w 12794"/>
                <a:gd name="T19" fmla="*/ 296 h 12800"/>
                <a:gd name="T20" fmla="*/ 9886 w 12794"/>
                <a:gd name="T21" fmla="*/ 2041 h 12800"/>
                <a:gd name="T22" fmla="*/ 10468 w 12794"/>
                <a:gd name="T23" fmla="*/ 2548 h 12800"/>
                <a:gd name="T24" fmla="*/ 10468 w 12794"/>
                <a:gd name="T25" fmla="*/ 878 h 12800"/>
                <a:gd name="T26" fmla="*/ 11050 w 12794"/>
                <a:gd name="T27" fmla="*/ 878 h 12800"/>
                <a:gd name="T28" fmla="*/ 11050 w 12794"/>
                <a:gd name="T29" fmla="*/ 2913 h 12800"/>
                <a:gd name="T30" fmla="*/ 11631 w 12794"/>
                <a:gd name="T31" fmla="*/ 3412 h 12800"/>
                <a:gd name="T32" fmla="*/ 8740 w 12794"/>
                <a:gd name="T33" fmla="*/ 12218 h 12800"/>
                <a:gd name="T34" fmla="*/ 8740 w 12794"/>
                <a:gd name="T35" fmla="*/ 12800 h 12800"/>
                <a:gd name="T36" fmla="*/ 11635 w 12794"/>
                <a:gd name="T37" fmla="*/ 12800 h 12800"/>
                <a:gd name="T38" fmla="*/ 11635 w 12794"/>
                <a:gd name="T39" fmla="*/ 5746 h 12800"/>
                <a:gd name="T40" fmla="*/ 11054 w 12794"/>
                <a:gd name="T41" fmla="*/ 5281 h 12800"/>
                <a:gd name="T42" fmla="*/ 11054 w 12794"/>
                <a:gd name="T43" fmla="*/ 12218 h 12800"/>
                <a:gd name="T44" fmla="*/ 8740 w 12794"/>
                <a:gd name="T45" fmla="*/ 12218 h 12800"/>
                <a:gd name="T46" fmla="*/ 4652 w 12794"/>
                <a:gd name="T47" fmla="*/ 12795 h 12800"/>
                <a:gd name="T48" fmla="*/ 8142 w 12794"/>
                <a:gd name="T49" fmla="*/ 12795 h 12800"/>
                <a:gd name="T50" fmla="*/ 8142 w 12794"/>
                <a:gd name="T51" fmla="*/ 6979 h 12800"/>
                <a:gd name="T52" fmla="*/ 4652 w 12794"/>
                <a:gd name="T53" fmla="*/ 6979 h 12800"/>
                <a:gd name="T54" fmla="*/ 4652 w 12794"/>
                <a:gd name="T55" fmla="*/ 12795 h 12800"/>
                <a:gd name="T56" fmla="*/ 5234 w 12794"/>
                <a:gd name="T57" fmla="*/ 7561 h 12800"/>
                <a:gd name="T58" fmla="*/ 7560 w 12794"/>
                <a:gd name="T59" fmla="*/ 7561 h 12800"/>
                <a:gd name="T60" fmla="*/ 7560 w 12794"/>
                <a:gd name="T61" fmla="*/ 12213 h 12800"/>
                <a:gd name="T62" fmla="*/ 5234 w 12794"/>
                <a:gd name="T63" fmla="*/ 12213 h 12800"/>
                <a:gd name="T64" fmla="*/ 5234 w 12794"/>
                <a:gd name="T65" fmla="*/ 7561 h 12800"/>
                <a:gd name="T66" fmla="*/ 1163 w 12794"/>
                <a:gd name="T67" fmla="*/ 5768 h 12800"/>
                <a:gd name="T68" fmla="*/ 1163 w 12794"/>
                <a:gd name="T69" fmla="*/ 12800 h 12800"/>
                <a:gd name="T70" fmla="*/ 4059 w 12794"/>
                <a:gd name="T71" fmla="*/ 12800 h 12800"/>
                <a:gd name="T72" fmla="*/ 4059 w 12794"/>
                <a:gd name="T73" fmla="*/ 12218 h 12800"/>
                <a:gd name="T74" fmla="*/ 1744 w 12794"/>
                <a:gd name="T75" fmla="*/ 12218 h 12800"/>
                <a:gd name="T76" fmla="*/ 1744 w 12794"/>
                <a:gd name="T77" fmla="*/ 5297 h 12800"/>
                <a:gd name="T78" fmla="*/ 1163 w 12794"/>
                <a:gd name="T79" fmla="*/ 5768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94" h="12800">
                  <a:moveTo>
                    <a:pt x="0" y="4949"/>
                  </a:moveTo>
                  <a:lnTo>
                    <a:pt x="0" y="5821"/>
                  </a:lnTo>
                  <a:lnTo>
                    <a:pt x="6397" y="872"/>
                  </a:lnTo>
                  <a:lnTo>
                    <a:pt x="12794" y="5821"/>
                  </a:lnTo>
                  <a:lnTo>
                    <a:pt x="12794" y="4949"/>
                  </a:lnTo>
                  <a:lnTo>
                    <a:pt x="6397" y="0"/>
                  </a:lnTo>
                  <a:lnTo>
                    <a:pt x="0" y="4949"/>
                  </a:lnTo>
                  <a:close/>
                  <a:moveTo>
                    <a:pt x="11631" y="3412"/>
                  </a:moveTo>
                  <a:lnTo>
                    <a:pt x="11631" y="296"/>
                  </a:lnTo>
                  <a:lnTo>
                    <a:pt x="9886" y="296"/>
                  </a:lnTo>
                  <a:lnTo>
                    <a:pt x="9886" y="2041"/>
                  </a:lnTo>
                  <a:lnTo>
                    <a:pt x="10468" y="2548"/>
                  </a:lnTo>
                  <a:lnTo>
                    <a:pt x="10468" y="878"/>
                  </a:lnTo>
                  <a:lnTo>
                    <a:pt x="11050" y="878"/>
                  </a:lnTo>
                  <a:lnTo>
                    <a:pt x="11050" y="2913"/>
                  </a:lnTo>
                  <a:lnTo>
                    <a:pt x="11631" y="3412"/>
                  </a:lnTo>
                  <a:close/>
                  <a:moveTo>
                    <a:pt x="8740" y="12218"/>
                  </a:moveTo>
                  <a:lnTo>
                    <a:pt x="8740" y="12800"/>
                  </a:lnTo>
                  <a:lnTo>
                    <a:pt x="11635" y="12800"/>
                  </a:lnTo>
                  <a:lnTo>
                    <a:pt x="11635" y="5746"/>
                  </a:lnTo>
                  <a:lnTo>
                    <a:pt x="11054" y="5281"/>
                  </a:lnTo>
                  <a:lnTo>
                    <a:pt x="11054" y="12218"/>
                  </a:lnTo>
                  <a:lnTo>
                    <a:pt x="8740" y="12218"/>
                  </a:lnTo>
                  <a:close/>
                  <a:moveTo>
                    <a:pt x="4652" y="12795"/>
                  </a:moveTo>
                  <a:lnTo>
                    <a:pt x="8142" y="12795"/>
                  </a:lnTo>
                  <a:lnTo>
                    <a:pt x="8142" y="6979"/>
                  </a:lnTo>
                  <a:lnTo>
                    <a:pt x="4652" y="6979"/>
                  </a:lnTo>
                  <a:lnTo>
                    <a:pt x="4652" y="12795"/>
                  </a:lnTo>
                  <a:close/>
                  <a:moveTo>
                    <a:pt x="5234" y="7561"/>
                  </a:moveTo>
                  <a:lnTo>
                    <a:pt x="7560" y="7561"/>
                  </a:lnTo>
                  <a:lnTo>
                    <a:pt x="7560" y="12213"/>
                  </a:lnTo>
                  <a:lnTo>
                    <a:pt x="5234" y="12213"/>
                  </a:lnTo>
                  <a:lnTo>
                    <a:pt x="5234" y="7561"/>
                  </a:lnTo>
                  <a:close/>
                  <a:moveTo>
                    <a:pt x="1163" y="5768"/>
                  </a:moveTo>
                  <a:lnTo>
                    <a:pt x="1163" y="12800"/>
                  </a:lnTo>
                  <a:lnTo>
                    <a:pt x="4059" y="12800"/>
                  </a:lnTo>
                  <a:lnTo>
                    <a:pt x="4059" y="12218"/>
                  </a:lnTo>
                  <a:lnTo>
                    <a:pt x="1744" y="12218"/>
                  </a:lnTo>
                  <a:lnTo>
                    <a:pt x="1744" y="5297"/>
                  </a:lnTo>
                  <a:lnTo>
                    <a:pt x="1163" y="5768"/>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grpSp>
      <p:grpSp>
        <p:nvGrpSpPr>
          <p:cNvPr id="21" name="组合 20"/>
          <p:cNvGrpSpPr/>
          <p:nvPr/>
        </p:nvGrpSpPr>
        <p:grpSpPr>
          <a:xfrm>
            <a:off x="4432299" y="-2"/>
            <a:ext cx="3327402" cy="1663702"/>
            <a:chOff x="4432299" y="-2"/>
            <a:chExt cx="3327402" cy="1663702"/>
          </a:xfrm>
        </p:grpSpPr>
        <p:sp>
          <p:nvSpPr>
            <p:cNvPr id="5" name="任意多边形: 形状 4"/>
            <p:cNvSpPr/>
            <p:nvPr/>
          </p:nvSpPr>
          <p:spPr>
            <a:xfrm>
              <a:off x="4432299" y="-2"/>
              <a:ext cx="3327402" cy="1663702"/>
            </a:xfrm>
            <a:custGeom>
              <a:avLst/>
              <a:gdLst>
                <a:gd name="connsiteX0" fmla="*/ 0 w 3389498"/>
                <a:gd name="connsiteY0" fmla="*/ 0 h 1694750"/>
                <a:gd name="connsiteX1" fmla="*/ 3389498 w 3389498"/>
                <a:gd name="connsiteY1" fmla="*/ 0 h 1694750"/>
                <a:gd name="connsiteX2" fmla="*/ 3389498 w 3389498"/>
                <a:gd name="connsiteY2" fmla="*/ 1 h 1694750"/>
                <a:gd name="connsiteX3" fmla="*/ 1694749 w 3389498"/>
                <a:gd name="connsiteY3" fmla="*/ 1694750 h 1694750"/>
                <a:gd name="connsiteX4" fmla="*/ 0 w 3389498"/>
                <a:gd name="connsiteY4" fmla="*/ 1 h 169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9497" h="1694750">
                  <a:moveTo>
                    <a:pt x="0" y="0"/>
                  </a:moveTo>
                  <a:lnTo>
                    <a:pt x="3389498" y="0"/>
                  </a:lnTo>
                  <a:lnTo>
                    <a:pt x="3389498" y="1"/>
                  </a:lnTo>
                  <a:cubicBezTo>
                    <a:pt x="3389498" y="935985"/>
                    <a:pt x="2630733" y="1694750"/>
                    <a:pt x="1694749" y="1694750"/>
                  </a:cubicBezTo>
                  <a:cubicBezTo>
                    <a:pt x="758765" y="1694750"/>
                    <a:pt x="0" y="935985"/>
                    <a:pt x="0" y="1"/>
                  </a:cubicBezTo>
                  <a:close/>
                </a:path>
              </a:pathLst>
            </a:custGeom>
            <a:solidFill>
              <a:srgbClr val="3947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graduation-hat-front-view_27483"/>
            <p:cNvSpPr>
              <a:spLocks noChangeAspect="1"/>
            </p:cNvSpPr>
            <p:nvPr/>
          </p:nvSpPr>
          <p:spPr bwMode="auto">
            <a:xfrm>
              <a:off x="5180644" y="208110"/>
              <a:ext cx="1830718" cy="1156799"/>
            </a:xfrm>
            <a:custGeom>
              <a:avLst/>
              <a:gdLst>
                <a:gd name="connsiteX0" fmla="*/ 104550 w 604718"/>
                <a:gd name="connsiteY0" fmla="*/ 208330 h 382112"/>
                <a:gd name="connsiteX1" fmla="*/ 156180 w 604718"/>
                <a:gd name="connsiteY1" fmla="*/ 208330 h 382112"/>
                <a:gd name="connsiteX2" fmla="*/ 261642 w 604718"/>
                <a:gd name="connsiteY2" fmla="*/ 248878 h 382112"/>
                <a:gd name="connsiteX3" fmla="*/ 298947 w 604718"/>
                <a:gd name="connsiteY3" fmla="*/ 255007 h 382112"/>
                <a:gd name="connsiteX4" fmla="*/ 340187 w 604718"/>
                <a:gd name="connsiteY4" fmla="*/ 247621 h 382112"/>
                <a:gd name="connsiteX5" fmla="*/ 433687 w 604718"/>
                <a:gd name="connsiteY5" fmla="*/ 208330 h 382112"/>
                <a:gd name="connsiteX6" fmla="*/ 490825 w 604718"/>
                <a:gd name="connsiteY6" fmla="*/ 208330 h 382112"/>
                <a:gd name="connsiteX7" fmla="*/ 490825 w 604718"/>
                <a:gd name="connsiteY7" fmla="*/ 271509 h 382112"/>
                <a:gd name="connsiteX8" fmla="*/ 458400 w 604718"/>
                <a:gd name="connsiteY8" fmla="*/ 320701 h 382112"/>
                <a:gd name="connsiteX9" fmla="*/ 329326 w 604718"/>
                <a:gd name="connsiteY9" fmla="*/ 376337 h 382112"/>
                <a:gd name="connsiteX10" fmla="*/ 264632 w 604718"/>
                <a:gd name="connsiteY10" fmla="*/ 376337 h 382112"/>
                <a:gd name="connsiteX11" fmla="*/ 136819 w 604718"/>
                <a:gd name="connsiteY11" fmla="*/ 320701 h 382112"/>
                <a:gd name="connsiteX12" fmla="*/ 104550 w 604718"/>
                <a:gd name="connsiteY12" fmla="*/ 271509 h 382112"/>
                <a:gd name="connsiteX13" fmla="*/ 300973 w 604718"/>
                <a:gd name="connsiteY13" fmla="*/ 5 h 382112"/>
                <a:gd name="connsiteX14" fmla="*/ 334162 w 604718"/>
                <a:gd name="connsiteY14" fmla="*/ 4701 h 382112"/>
                <a:gd name="connsiteX15" fmla="*/ 581267 w 604718"/>
                <a:gd name="connsiteY15" fmla="*/ 92552 h 382112"/>
                <a:gd name="connsiteX16" fmla="*/ 588822 w 604718"/>
                <a:gd name="connsiteY16" fmla="*/ 114398 h 382112"/>
                <a:gd name="connsiteX17" fmla="*/ 589136 w 604718"/>
                <a:gd name="connsiteY17" fmla="*/ 114398 h 382112"/>
                <a:gd name="connsiteX18" fmla="*/ 589136 w 604718"/>
                <a:gd name="connsiteY18" fmla="*/ 270771 h 382112"/>
                <a:gd name="connsiteX19" fmla="*/ 604718 w 604718"/>
                <a:gd name="connsiteY19" fmla="*/ 321376 h 382112"/>
                <a:gd name="connsiteX20" fmla="*/ 561278 w 604718"/>
                <a:gd name="connsiteY20" fmla="*/ 321376 h 382112"/>
                <a:gd name="connsiteX21" fmla="*/ 576388 w 604718"/>
                <a:gd name="connsiteY21" fmla="*/ 271242 h 382112"/>
                <a:gd name="connsiteX22" fmla="*/ 576388 w 604718"/>
                <a:gd name="connsiteY22" fmla="*/ 120370 h 382112"/>
                <a:gd name="connsiteX23" fmla="*/ 333376 w 604718"/>
                <a:gd name="connsiteY23" fmla="*/ 222680 h 382112"/>
                <a:gd name="connsiteX24" fmla="*/ 268058 w 604718"/>
                <a:gd name="connsiteY24" fmla="*/ 223780 h 382112"/>
                <a:gd name="connsiteX25" fmla="*/ 13556 w 604718"/>
                <a:gd name="connsiteY25" fmla="*/ 125870 h 382112"/>
                <a:gd name="connsiteX26" fmla="*/ 13714 w 604718"/>
                <a:gd name="connsiteY26" fmla="*/ 100882 h 382112"/>
                <a:gd name="connsiteX27" fmla="*/ 267901 w 604718"/>
                <a:gd name="connsiteY27" fmla="*/ 5329 h 382112"/>
                <a:gd name="connsiteX28" fmla="*/ 300973 w 604718"/>
                <a:gd name="connsiteY28" fmla="*/ 5 h 38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4718" h="382112">
                  <a:moveTo>
                    <a:pt x="104550" y="208330"/>
                  </a:moveTo>
                  <a:lnTo>
                    <a:pt x="156180" y="208330"/>
                  </a:lnTo>
                  <a:lnTo>
                    <a:pt x="261642" y="248878"/>
                  </a:lnTo>
                  <a:cubicBezTo>
                    <a:pt x="274864" y="253907"/>
                    <a:pt x="289188" y="255007"/>
                    <a:pt x="298947" y="255007"/>
                  </a:cubicBezTo>
                  <a:cubicBezTo>
                    <a:pt x="314373" y="255007"/>
                    <a:pt x="329012" y="252493"/>
                    <a:pt x="340187" y="247621"/>
                  </a:cubicBezTo>
                  <a:lnTo>
                    <a:pt x="433687" y="208330"/>
                  </a:lnTo>
                  <a:lnTo>
                    <a:pt x="490825" y="208330"/>
                  </a:lnTo>
                  <a:lnTo>
                    <a:pt x="490825" y="271509"/>
                  </a:lnTo>
                  <a:cubicBezTo>
                    <a:pt x="490825" y="290998"/>
                    <a:pt x="476344" y="313000"/>
                    <a:pt x="458400" y="320701"/>
                  </a:cubicBezTo>
                  <a:lnTo>
                    <a:pt x="329326" y="376337"/>
                  </a:lnTo>
                  <a:cubicBezTo>
                    <a:pt x="311382" y="384038"/>
                    <a:pt x="282419" y="384038"/>
                    <a:pt x="264632" y="376337"/>
                  </a:cubicBezTo>
                  <a:lnTo>
                    <a:pt x="136819" y="320701"/>
                  </a:lnTo>
                  <a:cubicBezTo>
                    <a:pt x="119032" y="313000"/>
                    <a:pt x="104550" y="290998"/>
                    <a:pt x="104550" y="271509"/>
                  </a:cubicBezTo>
                  <a:close/>
                  <a:moveTo>
                    <a:pt x="300973" y="5"/>
                  </a:moveTo>
                  <a:cubicBezTo>
                    <a:pt x="312954" y="-93"/>
                    <a:pt x="324955" y="1479"/>
                    <a:pt x="334162" y="4701"/>
                  </a:cubicBezTo>
                  <a:lnTo>
                    <a:pt x="581267" y="92552"/>
                  </a:lnTo>
                  <a:cubicBezTo>
                    <a:pt x="596849" y="98053"/>
                    <a:pt x="599210" y="107168"/>
                    <a:pt x="588822" y="114398"/>
                  </a:cubicBezTo>
                  <a:lnTo>
                    <a:pt x="589136" y="114398"/>
                  </a:lnTo>
                  <a:lnTo>
                    <a:pt x="589136" y="270771"/>
                  </a:lnTo>
                  <a:lnTo>
                    <a:pt x="604718" y="321376"/>
                  </a:lnTo>
                  <a:lnTo>
                    <a:pt x="561278" y="321376"/>
                  </a:lnTo>
                  <a:lnTo>
                    <a:pt x="576388" y="271242"/>
                  </a:lnTo>
                  <a:lnTo>
                    <a:pt x="576388" y="120370"/>
                  </a:lnTo>
                  <a:lnTo>
                    <a:pt x="333376" y="222680"/>
                  </a:lnTo>
                  <a:cubicBezTo>
                    <a:pt x="315433" y="230224"/>
                    <a:pt x="286158" y="230695"/>
                    <a:pt x="268058" y="223780"/>
                  </a:cubicBezTo>
                  <a:lnTo>
                    <a:pt x="13556" y="125870"/>
                  </a:lnTo>
                  <a:cubicBezTo>
                    <a:pt x="-4544" y="118798"/>
                    <a:pt x="-4544" y="107640"/>
                    <a:pt x="13714" y="100882"/>
                  </a:cubicBezTo>
                  <a:lnTo>
                    <a:pt x="267901" y="5329"/>
                  </a:lnTo>
                  <a:cubicBezTo>
                    <a:pt x="277030" y="1872"/>
                    <a:pt x="288991" y="104"/>
                    <a:pt x="300973" y="5"/>
                  </a:cubicBezTo>
                  <a:close/>
                </a:path>
              </a:pathLst>
            </a:custGeom>
            <a:noFill/>
            <a:ln w="41275">
              <a:solidFill>
                <a:schemeClr val="bg1"/>
              </a:solidFill>
            </a:ln>
          </p:spPr>
          <p:txBody>
            <a:bodyPr/>
            <a:lstStyle/>
            <a:p>
              <a:endParaRPr dirty="0"/>
            </a:p>
          </p:txBody>
        </p:sp>
      </p:grpSp>
      <p:sp>
        <p:nvSpPr>
          <p:cNvPr id="12" name="powerpoint template design by DAJU_PPT正版来源小红书大橘PPT微信DAJU_PPT请勿抄袭搬运！盗版必究！"/>
          <p:cNvSpPr/>
          <p:nvPr/>
        </p:nvSpPr>
        <p:spPr>
          <a:xfrm>
            <a:off x="0" y="5842000"/>
            <a:ext cx="12192000" cy="1016000"/>
          </a:xfrm>
          <a:custGeom>
            <a:avLst/>
            <a:gdLst>
              <a:gd name="connsiteX0" fmla="*/ 6096000 w 12192000"/>
              <a:gd name="connsiteY0" fmla="*/ 0 h 1016000"/>
              <a:gd name="connsiteX1" fmla="*/ 11872101 w 12192000"/>
              <a:gd name="connsiteY1" fmla="*/ 363047 h 1016000"/>
              <a:gd name="connsiteX2" fmla="*/ 12192000 w 12192000"/>
              <a:gd name="connsiteY2" fmla="*/ 416457 h 1016000"/>
              <a:gd name="connsiteX3" fmla="*/ 12192000 w 12192000"/>
              <a:gd name="connsiteY3" fmla="*/ 1016000 h 1016000"/>
              <a:gd name="connsiteX4" fmla="*/ 0 w 12192000"/>
              <a:gd name="connsiteY4" fmla="*/ 1016000 h 1016000"/>
              <a:gd name="connsiteX5" fmla="*/ 0 w 12192000"/>
              <a:gd name="connsiteY5" fmla="*/ 416457 h 1016000"/>
              <a:gd name="connsiteX6" fmla="*/ 319900 w 12192000"/>
              <a:gd name="connsiteY6" fmla="*/ 363047 h 1016000"/>
              <a:gd name="connsiteX7" fmla="*/ 6096000 w 12192000"/>
              <a:gd name="connsiteY7" fmla="*/ 0 h 10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016000">
                <a:moveTo>
                  <a:pt x="6096000" y="0"/>
                </a:moveTo>
                <a:cubicBezTo>
                  <a:pt x="8351708" y="0"/>
                  <a:pt x="10393868" y="138738"/>
                  <a:pt x="11872101" y="363047"/>
                </a:cubicBezTo>
                <a:lnTo>
                  <a:pt x="12192000" y="416457"/>
                </a:lnTo>
                <a:lnTo>
                  <a:pt x="12192000" y="1016000"/>
                </a:lnTo>
                <a:lnTo>
                  <a:pt x="0" y="1016000"/>
                </a:lnTo>
                <a:lnTo>
                  <a:pt x="0" y="416457"/>
                </a:lnTo>
                <a:lnTo>
                  <a:pt x="319900" y="363047"/>
                </a:lnTo>
                <a:cubicBezTo>
                  <a:pt x="1798133" y="138738"/>
                  <a:pt x="3840293" y="0"/>
                  <a:pt x="6096000" y="0"/>
                </a:cubicBezTo>
                <a:close/>
              </a:path>
            </a:pathLst>
          </a:cu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powerpoint template design by DAJU_PPT正版来源小红书大橘PPT微信DAJU_PPT请勿抄袭搬运！盗版必究！"/>
          <p:cNvSpPr txBox="1"/>
          <p:nvPr/>
        </p:nvSpPr>
        <p:spPr>
          <a:xfrm>
            <a:off x="2216135" y="2448000"/>
            <a:ext cx="7760970" cy="1106805"/>
          </a:xfrm>
          <a:prstGeom prst="rect">
            <a:avLst/>
          </a:prstGeom>
          <a:noFill/>
        </p:spPr>
        <p:txBody>
          <a:bodyPr wrap="none" rtlCol="0">
            <a:spAutoFit/>
          </a:bodyPr>
          <a:p>
            <a:pPr algn="ctr"/>
            <a:r>
              <a:rPr lang="zh-CN" altLang="en-US" sz="6600" b="1" dirty="0">
                <a:solidFill>
                  <a:schemeClr val="tx1"/>
                </a:solidFill>
                <a:latin typeface="楷体" panose="02010609060101010101" charset="-122"/>
                <a:ea typeface="楷体" panose="02010609060101010101" charset="-122"/>
                <a:sym typeface="+mn-ea"/>
              </a:rPr>
              <a:t>专注当下，精进不止</a:t>
            </a:r>
            <a:endParaRPr lang="zh-CN" altLang="en-US" sz="6600" b="1" dirty="0">
              <a:solidFill>
                <a:schemeClr val="tx1"/>
              </a:solidFill>
              <a:latin typeface="楷体" panose="02010609060101010101" charset="-122"/>
              <a:ea typeface="楷体" panose="02010609060101010101" charset="-122"/>
              <a:sym typeface="+mn-ea"/>
            </a:endParaRPr>
          </a:p>
        </p:txBody>
      </p:sp>
    </p:spTree>
    <p:custDataLst>
      <p:tags r:id="rId7"/>
    </p:custData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owerpoint template design by DAJU_PPT正版来源小红书大橘PPT微信DAJU_PPT请勿抄袭搬运！盗版必究！"/>
          <p:cNvSpPr txBox="1"/>
          <p:nvPr/>
        </p:nvSpPr>
        <p:spPr>
          <a:xfrm>
            <a:off x="2407920" y="6249873"/>
            <a:ext cx="7376160" cy="307777"/>
          </a:xfrm>
          <a:prstGeom prst="rect">
            <a:avLst/>
          </a:prstGeom>
          <a:noFill/>
        </p:spPr>
        <p:txBody>
          <a:bodyPr wrap="square">
            <a:spAutoFit/>
          </a:bodyPr>
          <a:lstStyle/>
          <a:p>
            <a:pPr algn="ctr"/>
            <a:r>
              <a:rPr lang="en-US" altLang="zh-CN" sz="1400" dirty="0">
                <a:solidFill>
                  <a:schemeClr val="bg1"/>
                </a:solidFill>
                <a:cs typeface="+mn-ea"/>
                <a:sym typeface="+mn-lt"/>
              </a:rPr>
              <a:t>——</a:t>
            </a:r>
            <a:r>
              <a:rPr lang="en-US" altLang="zh-CN" sz="1400" spc="300" dirty="0">
                <a:solidFill>
                  <a:schemeClr val="bg1"/>
                </a:solidFill>
                <a:cs typeface="+mn-ea"/>
                <a:sym typeface="+mn-lt"/>
              </a:rPr>
              <a:t> </a:t>
            </a:r>
            <a:r>
              <a:rPr lang="zh-CN" altLang="en-US" sz="1400" spc="300" dirty="0">
                <a:solidFill>
                  <a:schemeClr val="bg1"/>
                </a:solidFill>
                <a:cs typeface="+mn-ea"/>
                <a:sym typeface="+mn-lt"/>
              </a:rPr>
              <a:t>艰苦朴素 </a:t>
            </a:r>
            <a:r>
              <a:rPr lang="en-US" altLang="zh-CN" sz="1400" spc="300" dirty="0">
                <a:solidFill>
                  <a:schemeClr val="bg1"/>
                </a:solidFill>
                <a:cs typeface="+mn-ea"/>
                <a:sym typeface="+mn-lt"/>
              </a:rPr>
              <a:t>· </a:t>
            </a:r>
            <a:r>
              <a:rPr lang="zh-CN" altLang="en-US" sz="1400" spc="300" dirty="0">
                <a:solidFill>
                  <a:schemeClr val="bg1"/>
                </a:solidFill>
                <a:cs typeface="+mn-ea"/>
                <a:sym typeface="+mn-lt"/>
              </a:rPr>
              <a:t>实事求是 </a:t>
            </a:r>
            <a:r>
              <a:rPr lang="en-US" altLang="zh-CN" sz="1400" spc="300" dirty="0">
                <a:solidFill>
                  <a:schemeClr val="bg1"/>
                </a:solidFill>
                <a:cs typeface="+mn-ea"/>
                <a:sym typeface="+mn-lt"/>
              </a:rPr>
              <a:t>· </a:t>
            </a:r>
            <a:r>
              <a:rPr lang="zh-CN" altLang="en-US" sz="1400" spc="300" dirty="0">
                <a:solidFill>
                  <a:schemeClr val="bg1"/>
                </a:solidFill>
                <a:cs typeface="+mn-ea"/>
                <a:sym typeface="+mn-lt"/>
              </a:rPr>
              <a:t>严格要求 </a:t>
            </a:r>
            <a:r>
              <a:rPr lang="en-US" altLang="zh-CN" sz="1400" spc="300" dirty="0">
                <a:solidFill>
                  <a:schemeClr val="bg1"/>
                </a:solidFill>
                <a:cs typeface="+mn-ea"/>
                <a:sym typeface="+mn-lt"/>
              </a:rPr>
              <a:t>· </a:t>
            </a:r>
            <a:r>
              <a:rPr lang="zh-CN" altLang="en-US" sz="1400" spc="300" dirty="0">
                <a:solidFill>
                  <a:schemeClr val="bg1"/>
                </a:solidFill>
                <a:cs typeface="+mn-ea"/>
                <a:sym typeface="+mn-lt"/>
              </a:rPr>
              <a:t>勇于探索 </a:t>
            </a:r>
            <a:r>
              <a:rPr lang="en-US" altLang="zh-CN" sz="1400" spc="-150" dirty="0">
                <a:solidFill>
                  <a:schemeClr val="bg1"/>
                </a:solidFill>
                <a:cs typeface="+mn-ea"/>
                <a:sym typeface="+mn-lt"/>
              </a:rPr>
              <a:t>——</a:t>
            </a:r>
            <a:endParaRPr lang="en-US" altLang="zh-CN" sz="1400" spc="-150" dirty="0">
              <a:solidFill>
                <a:schemeClr val="bg1"/>
              </a:solidFill>
              <a:cs typeface="+mn-ea"/>
              <a:sym typeface="+mn-lt"/>
            </a:endParaRPr>
          </a:p>
        </p:txBody>
      </p:sp>
      <p:sp>
        <p:nvSpPr>
          <p:cNvPr id="8" name="powerpoint template design by DAJU_PPT正版来源小红书大橘PPT微信DAJU_PPT请勿抄袭搬运！盗版必究！"/>
          <p:cNvSpPr/>
          <p:nvPr/>
        </p:nvSpPr>
        <p:spPr>
          <a:xfrm>
            <a:off x="351099" y="312517"/>
            <a:ext cx="11489802" cy="6302416"/>
          </a:xfrm>
          <a:prstGeom prst="rect">
            <a:avLst/>
          </a:prstGeom>
          <a:noFill/>
          <a:ln w="19050" cap="flat" cmpd="sng" algn="ctr">
            <a:solidFill>
              <a:schemeClr val="accent2"/>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powerpoint template design by DAJU_PPT正版来源小红书大橘PPT微信DAJU_PPT请勿抄袭搬运！盗版必究！"/>
          <p:cNvSpPr/>
          <p:nvPr/>
        </p:nvSpPr>
        <p:spPr>
          <a:xfrm>
            <a:off x="0" y="5842000"/>
            <a:ext cx="12192000" cy="1016000"/>
          </a:xfrm>
          <a:custGeom>
            <a:avLst/>
            <a:gdLst>
              <a:gd name="connsiteX0" fmla="*/ 6096000 w 12192000"/>
              <a:gd name="connsiteY0" fmla="*/ 0 h 1016000"/>
              <a:gd name="connsiteX1" fmla="*/ 11872101 w 12192000"/>
              <a:gd name="connsiteY1" fmla="*/ 363047 h 1016000"/>
              <a:gd name="connsiteX2" fmla="*/ 12192000 w 12192000"/>
              <a:gd name="connsiteY2" fmla="*/ 416457 h 1016000"/>
              <a:gd name="connsiteX3" fmla="*/ 12192000 w 12192000"/>
              <a:gd name="connsiteY3" fmla="*/ 1016000 h 1016000"/>
              <a:gd name="connsiteX4" fmla="*/ 0 w 12192000"/>
              <a:gd name="connsiteY4" fmla="*/ 1016000 h 1016000"/>
              <a:gd name="connsiteX5" fmla="*/ 0 w 12192000"/>
              <a:gd name="connsiteY5" fmla="*/ 416457 h 1016000"/>
              <a:gd name="connsiteX6" fmla="*/ 319900 w 12192000"/>
              <a:gd name="connsiteY6" fmla="*/ 363047 h 1016000"/>
              <a:gd name="connsiteX7" fmla="*/ 6096000 w 12192000"/>
              <a:gd name="connsiteY7" fmla="*/ 0 h 10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016000">
                <a:moveTo>
                  <a:pt x="6096000" y="0"/>
                </a:moveTo>
                <a:cubicBezTo>
                  <a:pt x="8351708" y="0"/>
                  <a:pt x="10393868" y="138738"/>
                  <a:pt x="11872101" y="363047"/>
                </a:cubicBezTo>
                <a:lnTo>
                  <a:pt x="12192000" y="416457"/>
                </a:lnTo>
                <a:lnTo>
                  <a:pt x="12192000" y="1016000"/>
                </a:lnTo>
                <a:lnTo>
                  <a:pt x="0" y="1016000"/>
                </a:lnTo>
                <a:lnTo>
                  <a:pt x="0" y="416457"/>
                </a:lnTo>
                <a:lnTo>
                  <a:pt x="319900" y="363047"/>
                </a:lnTo>
                <a:cubicBezTo>
                  <a:pt x="1798133" y="138738"/>
                  <a:pt x="3840293" y="0"/>
                  <a:pt x="6096000" y="0"/>
                </a:cubicBezTo>
                <a:close/>
              </a:path>
            </a:pathLst>
          </a:cu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4282027" y="2196000"/>
            <a:ext cx="4735949" cy="2208192"/>
            <a:chOff x="4229437" y="2011471"/>
            <a:chExt cx="4735949" cy="2208192"/>
          </a:xfrm>
        </p:grpSpPr>
        <p:sp>
          <p:nvSpPr>
            <p:cNvPr id="18" name="文本框 17"/>
            <p:cNvSpPr txBox="1"/>
            <p:nvPr/>
          </p:nvSpPr>
          <p:spPr>
            <a:xfrm>
              <a:off x="4229437" y="3204000"/>
              <a:ext cx="4735949" cy="1015663"/>
            </a:xfrm>
            <a:prstGeom prst="rect">
              <a:avLst/>
            </a:prstGeom>
            <a:noFill/>
          </p:spPr>
          <p:txBody>
            <a:bodyPr wrap="square" rtlCol="0">
              <a:spAutoFit/>
            </a:bodyPr>
            <a:lstStyle/>
            <a:p>
              <a:r>
                <a:rPr lang="zh-CN" altLang="en-US" sz="6000" b="1" kern="4000" spc="1000" dirty="0">
                  <a:latin typeface="微软雅黑" panose="020B0503020204020204" pitchFamily="34" charset="-122"/>
                  <a:ea typeface="微软雅黑" panose="020B0503020204020204" pitchFamily="34" charset="-122"/>
                </a:rPr>
                <a:t>基本信息</a:t>
              </a:r>
              <a:endParaRPr lang="zh-CN" altLang="en-US" sz="6000" b="1" kern="4000" spc="1000" dirty="0">
                <a:latin typeface="微软雅黑" panose="020B0503020204020204" pitchFamily="34" charset="-122"/>
                <a:ea typeface="微软雅黑" panose="020B0503020204020204" pitchFamily="34" charset="-122"/>
              </a:endParaRPr>
            </a:p>
          </p:txBody>
        </p:sp>
        <p:grpSp>
          <p:nvGrpSpPr>
            <p:cNvPr id="20" name="组合 19"/>
            <p:cNvGrpSpPr/>
            <p:nvPr/>
          </p:nvGrpSpPr>
          <p:grpSpPr>
            <a:xfrm>
              <a:off x="4356000" y="2011471"/>
              <a:ext cx="3373200" cy="1074785"/>
              <a:chOff x="4356000" y="2011471"/>
              <a:chExt cx="3373200" cy="1074785"/>
            </a:xfrm>
          </p:grpSpPr>
          <p:sp>
            <p:nvSpPr>
              <p:cNvPr id="21" name="文本框 20"/>
              <p:cNvSpPr txBox="1"/>
              <p:nvPr/>
            </p:nvSpPr>
            <p:spPr>
              <a:xfrm>
                <a:off x="5576368" y="2011471"/>
                <a:ext cx="1097416" cy="830997"/>
              </a:xfrm>
              <a:prstGeom prst="rect">
                <a:avLst/>
              </a:prstGeom>
              <a:noFill/>
            </p:spPr>
            <p:txBody>
              <a:bodyPr wrap="square" rtlCol="0">
                <a:spAutoFit/>
              </a:bodyPr>
              <a:lstStyle/>
              <a:p>
                <a:r>
                  <a:rPr lang="en-US" altLang="zh-CN" sz="4800" b="1" spc="300" dirty="0">
                    <a:solidFill>
                      <a:srgbClr val="394761"/>
                    </a:solidFill>
                    <a:latin typeface="微软雅黑" panose="020B0503020204020204" pitchFamily="34" charset="-122"/>
                    <a:ea typeface="微软雅黑" panose="020B0503020204020204" pitchFamily="34" charset="-122"/>
                  </a:rPr>
                  <a:t>01</a:t>
                </a:r>
                <a:endParaRPr lang="zh-CN" altLang="en-US" sz="4800" b="1" spc="300" dirty="0">
                  <a:solidFill>
                    <a:srgbClr val="394761"/>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6948000" y="2884646"/>
                <a:ext cx="781200" cy="97536"/>
                <a:chOff x="6398888" y="2980944"/>
                <a:chExt cx="781200" cy="97536"/>
              </a:xfrm>
            </p:grpSpPr>
            <p:cxnSp>
              <p:nvCxnSpPr>
                <p:cNvPr id="27" name="直接连接符 26"/>
                <p:cNvCxnSpPr/>
                <p:nvPr/>
              </p:nvCxnSpPr>
              <p:spPr>
                <a:xfrm flipV="1">
                  <a:off x="6460088" y="3028666"/>
                  <a:ext cx="720000" cy="1046"/>
                </a:xfrm>
                <a:prstGeom prst="line">
                  <a:avLst/>
                </a:prstGeom>
                <a:ln w="3175">
                  <a:solidFill>
                    <a:srgbClr val="D1B696"/>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rot="2684043">
                  <a:off x="6398888" y="2980944"/>
                  <a:ext cx="97536" cy="97536"/>
                </a:xfrm>
                <a:prstGeom prst="rect">
                  <a:avLst/>
                </a:prstGeom>
                <a:solidFill>
                  <a:srgbClr val="D1B6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rot="10800000">
                <a:off x="4356000" y="2883600"/>
                <a:ext cx="780212" cy="97536"/>
                <a:chOff x="6398888" y="2980944"/>
                <a:chExt cx="780212" cy="97536"/>
              </a:xfrm>
            </p:grpSpPr>
            <p:cxnSp>
              <p:nvCxnSpPr>
                <p:cNvPr id="25" name="直接连接符 24"/>
                <p:cNvCxnSpPr/>
                <p:nvPr/>
              </p:nvCxnSpPr>
              <p:spPr>
                <a:xfrm rot="10800000" flipH="1">
                  <a:off x="6459100" y="3028666"/>
                  <a:ext cx="720000" cy="1046"/>
                </a:xfrm>
                <a:prstGeom prst="line">
                  <a:avLst/>
                </a:prstGeom>
                <a:ln w="3175">
                  <a:solidFill>
                    <a:srgbClr val="D1B696"/>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rot="2684043">
                  <a:off x="6398888" y="2980944"/>
                  <a:ext cx="97536" cy="97536"/>
                </a:xfrm>
                <a:prstGeom prst="rect">
                  <a:avLst/>
                </a:prstGeom>
                <a:solidFill>
                  <a:srgbClr val="D1B6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文本框 23"/>
              <p:cNvSpPr txBox="1"/>
              <p:nvPr/>
            </p:nvSpPr>
            <p:spPr>
              <a:xfrm>
                <a:off x="5361905" y="2747702"/>
                <a:ext cx="1526343" cy="338554"/>
              </a:xfrm>
              <a:prstGeom prst="rect">
                <a:avLst/>
              </a:prstGeom>
              <a:noFill/>
            </p:spPr>
            <p:txBody>
              <a:bodyPr wrap="square" rtlCol="0">
                <a:spAutoFit/>
              </a:bodyPr>
              <a:lstStyle/>
              <a:p>
                <a:r>
                  <a:rPr lang="en-US" altLang="zh-CN" sz="1600" spc="300" dirty="0"/>
                  <a:t>PART ONE</a:t>
                </a:r>
                <a:endParaRPr lang="zh-CN" altLang="en-US" sz="1600" spc="300" dirty="0"/>
              </a:p>
            </p:txBody>
          </p:sp>
        </p:grpSp>
      </p:grpSp>
      <p:grpSp>
        <p:nvGrpSpPr>
          <p:cNvPr id="31" name="组合 30"/>
          <p:cNvGrpSpPr/>
          <p:nvPr/>
        </p:nvGrpSpPr>
        <p:grpSpPr>
          <a:xfrm>
            <a:off x="4432299" y="-2"/>
            <a:ext cx="3327402" cy="1663702"/>
            <a:chOff x="4432299" y="-2"/>
            <a:chExt cx="3327402" cy="1663702"/>
          </a:xfrm>
        </p:grpSpPr>
        <p:sp>
          <p:nvSpPr>
            <p:cNvPr id="32" name="任意多边形: 形状 31"/>
            <p:cNvSpPr/>
            <p:nvPr/>
          </p:nvSpPr>
          <p:spPr>
            <a:xfrm>
              <a:off x="4432299" y="-2"/>
              <a:ext cx="3327402" cy="1663702"/>
            </a:xfrm>
            <a:custGeom>
              <a:avLst/>
              <a:gdLst>
                <a:gd name="connsiteX0" fmla="*/ 0 w 3389498"/>
                <a:gd name="connsiteY0" fmla="*/ 0 h 1694750"/>
                <a:gd name="connsiteX1" fmla="*/ 3389498 w 3389498"/>
                <a:gd name="connsiteY1" fmla="*/ 0 h 1694750"/>
                <a:gd name="connsiteX2" fmla="*/ 3389498 w 3389498"/>
                <a:gd name="connsiteY2" fmla="*/ 1 h 1694750"/>
                <a:gd name="connsiteX3" fmla="*/ 1694749 w 3389498"/>
                <a:gd name="connsiteY3" fmla="*/ 1694750 h 1694750"/>
                <a:gd name="connsiteX4" fmla="*/ 0 w 3389498"/>
                <a:gd name="connsiteY4" fmla="*/ 1 h 169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9497" h="1694750">
                  <a:moveTo>
                    <a:pt x="0" y="0"/>
                  </a:moveTo>
                  <a:lnTo>
                    <a:pt x="3389498" y="0"/>
                  </a:lnTo>
                  <a:lnTo>
                    <a:pt x="3389498" y="1"/>
                  </a:lnTo>
                  <a:cubicBezTo>
                    <a:pt x="3389498" y="935985"/>
                    <a:pt x="2630733" y="1694750"/>
                    <a:pt x="1694749" y="1694750"/>
                  </a:cubicBezTo>
                  <a:cubicBezTo>
                    <a:pt x="758765" y="1694750"/>
                    <a:pt x="0" y="935985"/>
                    <a:pt x="0" y="1"/>
                  </a:cubicBezTo>
                  <a:close/>
                </a:path>
              </a:pathLst>
            </a:custGeom>
            <a:solidFill>
              <a:srgbClr val="3947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graduation-hat-front-view_27483"/>
            <p:cNvSpPr>
              <a:spLocks noChangeAspect="1"/>
            </p:cNvSpPr>
            <p:nvPr/>
          </p:nvSpPr>
          <p:spPr bwMode="auto">
            <a:xfrm>
              <a:off x="5180644" y="208110"/>
              <a:ext cx="1830718" cy="1156799"/>
            </a:xfrm>
            <a:custGeom>
              <a:avLst/>
              <a:gdLst>
                <a:gd name="connsiteX0" fmla="*/ 104550 w 604718"/>
                <a:gd name="connsiteY0" fmla="*/ 208330 h 382112"/>
                <a:gd name="connsiteX1" fmla="*/ 156180 w 604718"/>
                <a:gd name="connsiteY1" fmla="*/ 208330 h 382112"/>
                <a:gd name="connsiteX2" fmla="*/ 261642 w 604718"/>
                <a:gd name="connsiteY2" fmla="*/ 248878 h 382112"/>
                <a:gd name="connsiteX3" fmla="*/ 298947 w 604718"/>
                <a:gd name="connsiteY3" fmla="*/ 255007 h 382112"/>
                <a:gd name="connsiteX4" fmla="*/ 340187 w 604718"/>
                <a:gd name="connsiteY4" fmla="*/ 247621 h 382112"/>
                <a:gd name="connsiteX5" fmla="*/ 433687 w 604718"/>
                <a:gd name="connsiteY5" fmla="*/ 208330 h 382112"/>
                <a:gd name="connsiteX6" fmla="*/ 490825 w 604718"/>
                <a:gd name="connsiteY6" fmla="*/ 208330 h 382112"/>
                <a:gd name="connsiteX7" fmla="*/ 490825 w 604718"/>
                <a:gd name="connsiteY7" fmla="*/ 271509 h 382112"/>
                <a:gd name="connsiteX8" fmla="*/ 458400 w 604718"/>
                <a:gd name="connsiteY8" fmla="*/ 320701 h 382112"/>
                <a:gd name="connsiteX9" fmla="*/ 329326 w 604718"/>
                <a:gd name="connsiteY9" fmla="*/ 376337 h 382112"/>
                <a:gd name="connsiteX10" fmla="*/ 264632 w 604718"/>
                <a:gd name="connsiteY10" fmla="*/ 376337 h 382112"/>
                <a:gd name="connsiteX11" fmla="*/ 136819 w 604718"/>
                <a:gd name="connsiteY11" fmla="*/ 320701 h 382112"/>
                <a:gd name="connsiteX12" fmla="*/ 104550 w 604718"/>
                <a:gd name="connsiteY12" fmla="*/ 271509 h 382112"/>
                <a:gd name="connsiteX13" fmla="*/ 300973 w 604718"/>
                <a:gd name="connsiteY13" fmla="*/ 5 h 382112"/>
                <a:gd name="connsiteX14" fmla="*/ 334162 w 604718"/>
                <a:gd name="connsiteY14" fmla="*/ 4701 h 382112"/>
                <a:gd name="connsiteX15" fmla="*/ 581267 w 604718"/>
                <a:gd name="connsiteY15" fmla="*/ 92552 h 382112"/>
                <a:gd name="connsiteX16" fmla="*/ 588822 w 604718"/>
                <a:gd name="connsiteY16" fmla="*/ 114398 h 382112"/>
                <a:gd name="connsiteX17" fmla="*/ 589136 w 604718"/>
                <a:gd name="connsiteY17" fmla="*/ 114398 h 382112"/>
                <a:gd name="connsiteX18" fmla="*/ 589136 w 604718"/>
                <a:gd name="connsiteY18" fmla="*/ 270771 h 382112"/>
                <a:gd name="connsiteX19" fmla="*/ 604718 w 604718"/>
                <a:gd name="connsiteY19" fmla="*/ 321376 h 382112"/>
                <a:gd name="connsiteX20" fmla="*/ 561278 w 604718"/>
                <a:gd name="connsiteY20" fmla="*/ 321376 h 382112"/>
                <a:gd name="connsiteX21" fmla="*/ 576388 w 604718"/>
                <a:gd name="connsiteY21" fmla="*/ 271242 h 382112"/>
                <a:gd name="connsiteX22" fmla="*/ 576388 w 604718"/>
                <a:gd name="connsiteY22" fmla="*/ 120370 h 382112"/>
                <a:gd name="connsiteX23" fmla="*/ 333376 w 604718"/>
                <a:gd name="connsiteY23" fmla="*/ 222680 h 382112"/>
                <a:gd name="connsiteX24" fmla="*/ 268058 w 604718"/>
                <a:gd name="connsiteY24" fmla="*/ 223780 h 382112"/>
                <a:gd name="connsiteX25" fmla="*/ 13556 w 604718"/>
                <a:gd name="connsiteY25" fmla="*/ 125870 h 382112"/>
                <a:gd name="connsiteX26" fmla="*/ 13714 w 604718"/>
                <a:gd name="connsiteY26" fmla="*/ 100882 h 382112"/>
                <a:gd name="connsiteX27" fmla="*/ 267901 w 604718"/>
                <a:gd name="connsiteY27" fmla="*/ 5329 h 382112"/>
                <a:gd name="connsiteX28" fmla="*/ 300973 w 604718"/>
                <a:gd name="connsiteY28" fmla="*/ 5 h 38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4718" h="382112">
                  <a:moveTo>
                    <a:pt x="104550" y="208330"/>
                  </a:moveTo>
                  <a:lnTo>
                    <a:pt x="156180" y="208330"/>
                  </a:lnTo>
                  <a:lnTo>
                    <a:pt x="261642" y="248878"/>
                  </a:lnTo>
                  <a:cubicBezTo>
                    <a:pt x="274864" y="253907"/>
                    <a:pt x="289188" y="255007"/>
                    <a:pt x="298947" y="255007"/>
                  </a:cubicBezTo>
                  <a:cubicBezTo>
                    <a:pt x="314373" y="255007"/>
                    <a:pt x="329012" y="252493"/>
                    <a:pt x="340187" y="247621"/>
                  </a:cubicBezTo>
                  <a:lnTo>
                    <a:pt x="433687" y="208330"/>
                  </a:lnTo>
                  <a:lnTo>
                    <a:pt x="490825" y="208330"/>
                  </a:lnTo>
                  <a:lnTo>
                    <a:pt x="490825" y="271509"/>
                  </a:lnTo>
                  <a:cubicBezTo>
                    <a:pt x="490825" y="290998"/>
                    <a:pt x="476344" y="313000"/>
                    <a:pt x="458400" y="320701"/>
                  </a:cubicBezTo>
                  <a:lnTo>
                    <a:pt x="329326" y="376337"/>
                  </a:lnTo>
                  <a:cubicBezTo>
                    <a:pt x="311382" y="384038"/>
                    <a:pt x="282419" y="384038"/>
                    <a:pt x="264632" y="376337"/>
                  </a:cubicBezTo>
                  <a:lnTo>
                    <a:pt x="136819" y="320701"/>
                  </a:lnTo>
                  <a:cubicBezTo>
                    <a:pt x="119032" y="313000"/>
                    <a:pt x="104550" y="290998"/>
                    <a:pt x="104550" y="271509"/>
                  </a:cubicBezTo>
                  <a:close/>
                  <a:moveTo>
                    <a:pt x="300973" y="5"/>
                  </a:moveTo>
                  <a:cubicBezTo>
                    <a:pt x="312954" y="-93"/>
                    <a:pt x="324955" y="1479"/>
                    <a:pt x="334162" y="4701"/>
                  </a:cubicBezTo>
                  <a:lnTo>
                    <a:pt x="581267" y="92552"/>
                  </a:lnTo>
                  <a:cubicBezTo>
                    <a:pt x="596849" y="98053"/>
                    <a:pt x="599210" y="107168"/>
                    <a:pt x="588822" y="114398"/>
                  </a:cubicBezTo>
                  <a:lnTo>
                    <a:pt x="589136" y="114398"/>
                  </a:lnTo>
                  <a:lnTo>
                    <a:pt x="589136" y="270771"/>
                  </a:lnTo>
                  <a:lnTo>
                    <a:pt x="604718" y="321376"/>
                  </a:lnTo>
                  <a:lnTo>
                    <a:pt x="561278" y="321376"/>
                  </a:lnTo>
                  <a:lnTo>
                    <a:pt x="576388" y="271242"/>
                  </a:lnTo>
                  <a:lnTo>
                    <a:pt x="576388" y="120370"/>
                  </a:lnTo>
                  <a:lnTo>
                    <a:pt x="333376" y="222680"/>
                  </a:lnTo>
                  <a:cubicBezTo>
                    <a:pt x="315433" y="230224"/>
                    <a:pt x="286158" y="230695"/>
                    <a:pt x="268058" y="223780"/>
                  </a:cubicBezTo>
                  <a:lnTo>
                    <a:pt x="13556" y="125870"/>
                  </a:lnTo>
                  <a:cubicBezTo>
                    <a:pt x="-4544" y="118798"/>
                    <a:pt x="-4544" y="107640"/>
                    <a:pt x="13714" y="100882"/>
                  </a:cubicBezTo>
                  <a:lnTo>
                    <a:pt x="267901" y="5329"/>
                  </a:lnTo>
                  <a:cubicBezTo>
                    <a:pt x="277030" y="1872"/>
                    <a:pt x="288991" y="104"/>
                    <a:pt x="300973" y="5"/>
                  </a:cubicBezTo>
                  <a:close/>
                </a:path>
              </a:pathLst>
            </a:custGeom>
            <a:noFill/>
            <a:ln w="41275">
              <a:solidFill>
                <a:schemeClr val="bg1"/>
              </a:solidFill>
            </a:ln>
          </p:spPr>
          <p:txBody>
            <a:bodyPr/>
            <a:lstStyle/>
            <a:p>
              <a:endParaRPr dirty="0"/>
            </a:p>
          </p:txBody>
        </p:sp>
      </p:grpSp>
    </p:spTree>
    <p:custDataLst>
      <p:tags r:id="rId1"/>
    </p:custData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owerpoint template design by DAJU_PPT正版来源小红书大橘PPT微信DAJU_PPT请勿抄袭搬运！盗版必究！"/>
          <p:cNvSpPr/>
          <p:nvPr/>
        </p:nvSpPr>
        <p:spPr>
          <a:xfrm>
            <a:off x="0" y="-1"/>
            <a:ext cx="12192000" cy="719633"/>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powerpoint template design by DAJU_PPT正版来源小红书大橘PPT微信DAJU_PPT请勿抄袭搬运！盗版必究！"/>
          <p:cNvCxnSpPr/>
          <p:nvPr userDrawn="1"/>
        </p:nvCxnSpPr>
        <p:spPr>
          <a:xfrm>
            <a:off x="212930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powerpoint template design by DAJU_PPT正版来源小红书大橘PPT微信DAJU_PPT请勿抄袭搬运！盗版必究！"/>
          <p:cNvCxnSpPr/>
          <p:nvPr userDrawn="1"/>
        </p:nvCxnSpPr>
        <p:spPr>
          <a:xfrm>
            <a:off x="3977297"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powerpoint template design by DAJU_PPT正版来源小红书大橘PPT微信DAJU_PPT请勿抄袭搬运！盗版必究！"/>
          <p:cNvCxnSpPr/>
          <p:nvPr userDrawn="1"/>
        </p:nvCxnSpPr>
        <p:spPr>
          <a:xfrm>
            <a:off x="609016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powerpoint template design by DAJU_PPT正版来源小红书大橘PPT微信DAJU_PPT请勿抄袭搬运！盗版必究！"/>
          <p:cNvCxnSpPr/>
          <p:nvPr/>
        </p:nvCxnSpPr>
        <p:spPr>
          <a:xfrm>
            <a:off x="10088860"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9" name="文本框 58" hidden="1"/>
          <p:cNvSpPr txBox="1"/>
          <p:nvPr/>
        </p:nvSpPr>
        <p:spPr>
          <a:xfrm>
            <a:off x="658140" y="4146418"/>
            <a:ext cx="1584960"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8000" b="0" i="0" u="none" strike="noStrike" kern="1200" cap="none" spc="0" normalizeH="0" baseline="0" noProof="0" dirty="0">
                <a:ln>
                  <a:noFill/>
                </a:ln>
                <a:solidFill>
                  <a:srgbClr val="394761"/>
                </a:solidFill>
                <a:effectLst/>
                <a:uLnTx/>
                <a:uFillTx/>
                <a:latin typeface="+mj-ea"/>
                <a:ea typeface="+mj-ea"/>
                <a:cs typeface="+mn-cs"/>
              </a:rPr>
              <a:t>01</a:t>
            </a:r>
            <a:endParaRPr kumimoji="0" lang="zh-CN" altLang="en-US" sz="8000" b="0" i="0" u="none" strike="noStrike" kern="1200" cap="none" spc="0" normalizeH="0" baseline="0" noProof="0" dirty="0">
              <a:ln>
                <a:noFill/>
              </a:ln>
              <a:solidFill>
                <a:srgbClr val="394761"/>
              </a:solidFill>
              <a:effectLst/>
              <a:uLnTx/>
              <a:uFillTx/>
              <a:latin typeface="+mj-ea"/>
              <a:ea typeface="+mj-ea"/>
              <a:cs typeface="+mn-cs"/>
            </a:endParaRPr>
          </a:p>
        </p:txBody>
      </p:sp>
      <p:pic>
        <p:nvPicPr>
          <p:cNvPr id="3" name="图片 2" descr="微信图片_20250304085906"/>
          <p:cNvPicPr>
            <a:picLocks noChangeAspect="1"/>
          </p:cNvPicPr>
          <p:nvPr>
            <p:custDataLst>
              <p:tags r:id="rId1"/>
            </p:custDataLst>
          </p:nvPr>
        </p:nvPicPr>
        <p:blipFill>
          <a:blip r:embed="rId2"/>
          <a:stretch>
            <a:fillRect/>
          </a:stretch>
        </p:blipFill>
        <p:spPr>
          <a:xfrm>
            <a:off x="2284730" y="1851025"/>
            <a:ext cx="3002280" cy="4204335"/>
          </a:xfrm>
          <a:prstGeom prst="rect">
            <a:avLst/>
          </a:prstGeom>
          <a:effectLst>
            <a:outerShdw blurRad="50800" dist="38100" dir="2700000" algn="tl" rotWithShape="0">
              <a:prstClr val="black">
                <a:alpha val="40000"/>
              </a:prstClr>
            </a:outerShdw>
          </a:effectLst>
        </p:spPr>
      </p:pic>
      <p:grpSp>
        <p:nvGrpSpPr>
          <p:cNvPr id="43" name="组合 42"/>
          <p:cNvGrpSpPr/>
          <p:nvPr/>
        </p:nvGrpSpPr>
        <p:grpSpPr>
          <a:xfrm>
            <a:off x="6210464" y="1184019"/>
            <a:ext cx="4320000" cy="5316882"/>
            <a:chOff x="4252281" y="1731008"/>
            <a:chExt cx="4320000" cy="5316882"/>
          </a:xfrm>
        </p:grpSpPr>
        <p:grpSp>
          <p:nvGrpSpPr>
            <p:cNvPr id="44" name="组合 43"/>
            <p:cNvGrpSpPr/>
            <p:nvPr/>
          </p:nvGrpSpPr>
          <p:grpSpPr>
            <a:xfrm>
              <a:off x="4252281" y="2340000"/>
              <a:ext cx="4320000" cy="4707890"/>
              <a:chOff x="4252281" y="2619211"/>
              <a:chExt cx="4320000" cy="4707890"/>
            </a:xfrm>
          </p:grpSpPr>
          <p:cxnSp>
            <p:nvCxnSpPr>
              <p:cNvPr id="46" name="powerpoint template design by DAJU_PPT正版来源小红书大橘PPT微信DAJU_PPT请勿抄袭搬运！盗版必究！-3"/>
              <p:cNvCxnSpPr/>
              <p:nvPr/>
            </p:nvCxnSpPr>
            <p:spPr>
              <a:xfrm>
                <a:off x="4364316" y="2619211"/>
                <a:ext cx="715992"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7" name="powerpoint template design by DAJU_PPT正版来源小红书大橘PPT微信DAJU_PPT请勿抄袭搬运！盗版必究！-4"/>
              <p:cNvSpPr txBox="1"/>
              <p:nvPr/>
            </p:nvSpPr>
            <p:spPr>
              <a:xfrm>
                <a:off x="4252281" y="2619211"/>
                <a:ext cx="4320000" cy="470789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000" b="1" dirty="0">
                    <a:latin typeface="+mj-ea"/>
                    <a:ea typeface="+mj-ea"/>
                  </a:rPr>
                  <a:t>民族：</a:t>
                </a:r>
                <a:r>
                  <a:rPr lang="zh-CN" altLang="en-US" sz="2000" dirty="0">
                    <a:latin typeface="+mj-ea"/>
                    <a:ea typeface="+mj-ea"/>
                  </a:rPr>
                  <a:t>汉</a:t>
                </a:r>
                <a:endParaRPr lang="en-US" altLang="zh-CN" sz="2000" dirty="0">
                  <a:latin typeface="+mj-ea"/>
                  <a:ea typeface="+mj-ea"/>
                </a:endParaRPr>
              </a:p>
              <a:p>
                <a:pPr marL="285750" indent="-285750">
                  <a:lnSpc>
                    <a:spcPct val="150000"/>
                  </a:lnSpc>
                  <a:buFont typeface="Arial" panose="020B0604020202020204" pitchFamily="34" charset="0"/>
                  <a:buChar char="•"/>
                </a:pPr>
                <a:r>
                  <a:rPr lang="zh-CN" altLang="en-US" sz="2000" b="1" dirty="0">
                    <a:latin typeface="+mj-ea"/>
                    <a:ea typeface="+mj-ea"/>
                  </a:rPr>
                  <a:t>籍贯：</a:t>
                </a:r>
                <a:r>
                  <a:rPr lang="zh-CN" altLang="en-US" sz="2000" dirty="0">
                    <a:latin typeface="+mj-ea"/>
                    <a:ea typeface="+mj-ea"/>
                  </a:rPr>
                  <a:t>河南省周口市</a:t>
                </a:r>
                <a:endParaRPr lang="en-US" altLang="zh-CN" sz="2000" dirty="0">
                  <a:latin typeface="+mj-ea"/>
                  <a:ea typeface="+mj-ea"/>
                </a:endParaRPr>
              </a:p>
              <a:p>
                <a:pPr marL="285750" indent="-285750">
                  <a:lnSpc>
                    <a:spcPct val="150000"/>
                  </a:lnSpc>
                  <a:buFont typeface="Arial" panose="020B0604020202020204" pitchFamily="34" charset="0"/>
                  <a:buChar char="•"/>
                </a:pPr>
                <a:r>
                  <a:rPr lang="zh-CN" altLang="en-US" sz="2000" b="1" dirty="0">
                    <a:latin typeface="+mj-ea"/>
                    <a:ea typeface="+mj-ea"/>
                  </a:rPr>
                  <a:t>出生日期：</a:t>
                </a:r>
                <a:r>
                  <a:rPr lang="en-US" altLang="zh-CN" sz="2000" dirty="0">
                    <a:latin typeface="+mj-ea"/>
                    <a:ea typeface="+mj-ea"/>
                  </a:rPr>
                  <a:t>2002-10-01</a:t>
                </a:r>
                <a:endParaRPr lang="zh-CN" altLang="en-US" sz="2000" dirty="0">
                  <a:latin typeface="+mj-ea"/>
                  <a:ea typeface="+mj-ea"/>
                </a:endParaRPr>
              </a:p>
              <a:p>
                <a:pPr marL="285750" indent="-285750">
                  <a:lnSpc>
                    <a:spcPct val="150000"/>
                  </a:lnSpc>
                  <a:buFont typeface="Arial" panose="020B0604020202020204" pitchFamily="34" charset="0"/>
                  <a:buChar char="•"/>
                </a:pPr>
                <a:r>
                  <a:rPr lang="zh-CN" altLang="en-US" sz="2000" b="1" dirty="0">
                    <a:latin typeface="+mj-ea"/>
                    <a:ea typeface="+mj-ea"/>
                  </a:rPr>
                  <a:t>本科院校：</a:t>
                </a:r>
                <a:r>
                  <a:rPr lang="zh-CN" altLang="en-US" sz="2000" dirty="0">
                    <a:latin typeface="+mj-ea"/>
                    <a:ea typeface="+mj-ea"/>
                  </a:rPr>
                  <a:t>郑州大学</a:t>
                </a:r>
                <a:endParaRPr lang="en-US" altLang="zh-CN" sz="2000" dirty="0">
                  <a:latin typeface="+mj-ea"/>
                  <a:ea typeface="+mj-ea"/>
                </a:endParaRPr>
              </a:p>
              <a:p>
                <a:pPr marL="285750" indent="-285750">
                  <a:lnSpc>
                    <a:spcPct val="150000"/>
                  </a:lnSpc>
                  <a:buFont typeface="Arial" panose="020B0604020202020204" pitchFamily="34" charset="0"/>
                  <a:buChar char="•"/>
                </a:pPr>
                <a:r>
                  <a:rPr lang="zh-CN" altLang="en-US" sz="2000" b="1" dirty="0">
                    <a:latin typeface="+mj-ea"/>
                    <a:ea typeface="+mj-ea"/>
                  </a:rPr>
                  <a:t>学院：</a:t>
                </a:r>
                <a:r>
                  <a:rPr lang="zh-CN" altLang="en-US" sz="2000" dirty="0">
                    <a:latin typeface="+mj-ea"/>
                    <a:ea typeface="+mj-ea"/>
                  </a:rPr>
                  <a:t>第一临床医学院</a:t>
                </a:r>
                <a:endParaRPr lang="en-US" altLang="zh-CN" sz="2000" dirty="0">
                  <a:latin typeface="+mj-ea"/>
                  <a:ea typeface="+mj-ea"/>
                </a:endParaRPr>
              </a:p>
              <a:p>
                <a:pPr marL="285750" indent="-285750">
                  <a:lnSpc>
                    <a:spcPct val="150000"/>
                  </a:lnSpc>
                  <a:buFont typeface="Arial" panose="020B0604020202020204" pitchFamily="34" charset="0"/>
                  <a:buChar char="•"/>
                </a:pPr>
                <a:r>
                  <a:rPr lang="zh-CN" altLang="en-US" sz="2000" b="1" dirty="0">
                    <a:latin typeface="+mj-ea"/>
                    <a:ea typeface="+mj-ea"/>
                  </a:rPr>
                  <a:t>专业：</a:t>
                </a:r>
                <a:r>
                  <a:rPr lang="zh-CN" altLang="en-US" sz="2000" dirty="0">
                    <a:latin typeface="+mj-ea"/>
                    <a:ea typeface="+mj-ea"/>
                  </a:rPr>
                  <a:t>临床医学</a:t>
                </a:r>
                <a:endParaRPr lang="en-US" altLang="zh-CN" sz="2000" dirty="0">
                  <a:latin typeface="+mj-ea"/>
                  <a:ea typeface="+mj-ea"/>
                </a:endParaRPr>
              </a:p>
              <a:p>
                <a:pPr marL="285750" indent="-285750">
                  <a:lnSpc>
                    <a:spcPct val="150000"/>
                  </a:lnSpc>
                  <a:buFont typeface="Arial" panose="020B0604020202020204" pitchFamily="34" charset="0"/>
                  <a:buChar char="•"/>
                </a:pPr>
                <a:r>
                  <a:rPr lang="zh-CN" altLang="en-US" sz="2000" b="1" dirty="0">
                    <a:latin typeface="+mj-ea"/>
                    <a:ea typeface="+mj-ea"/>
                  </a:rPr>
                  <a:t>政治面貌：</a:t>
                </a:r>
                <a:r>
                  <a:rPr lang="zh-CN" altLang="en-US" sz="2000" dirty="0">
                    <a:latin typeface="+mj-ea"/>
                    <a:ea typeface="+mj-ea"/>
                  </a:rPr>
                  <a:t>中共预备党员</a:t>
                </a:r>
                <a:endParaRPr lang="zh-CN" altLang="en-US" sz="2000" dirty="0">
                  <a:latin typeface="+mj-ea"/>
                  <a:ea typeface="+mj-ea"/>
                </a:endParaRPr>
              </a:p>
              <a:p>
                <a:pPr marL="285750" indent="-285750">
                  <a:lnSpc>
                    <a:spcPct val="150000"/>
                  </a:lnSpc>
                  <a:buFont typeface="Arial" panose="020B0604020202020204" pitchFamily="34" charset="0"/>
                  <a:buChar char="•"/>
                </a:pPr>
                <a:r>
                  <a:rPr lang="zh-CN" altLang="en-US" sz="2000" b="1" dirty="0">
                    <a:latin typeface="+mj-ea"/>
                    <a:ea typeface="+mj-ea"/>
                    <a:sym typeface="+mn-ea"/>
                  </a:rPr>
                  <a:t>联系方式</a:t>
                </a:r>
                <a:r>
                  <a:rPr lang="en-US" altLang="zh-CN" sz="2000" b="1" dirty="0">
                    <a:latin typeface="+mj-ea"/>
                    <a:ea typeface="+mj-ea"/>
                    <a:sym typeface="+mn-ea"/>
                  </a:rPr>
                  <a:t>： </a:t>
                </a:r>
                <a:r>
                  <a:rPr lang="en-US" altLang="zh-CN" sz="2000" dirty="0">
                    <a:latin typeface="+mj-ea"/>
                    <a:ea typeface="+mj-ea"/>
                    <a:sym typeface="+mn-ea"/>
                  </a:rPr>
                  <a:t>185-9554-0365</a:t>
                </a:r>
                <a:endParaRPr lang="en-US" altLang="zh-CN" sz="2000" b="1" dirty="0">
                  <a:latin typeface="+mj-ea"/>
                  <a:ea typeface="+mj-ea"/>
                  <a:sym typeface="+mn-ea"/>
                </a:endParaRPr>
              </a:p>
              <a:p>
                <a:pPr marL="285750" indent="-285750">
                  <a:lnSpc>
                    <a:spcPct val="150000"/>
                  </a:lnSpc>
                  <a:buFont typeface="Arial" panose="020B0604020202020204" pitchFamily="34" charset="0"/>
                  <a:buChar char="•"/>
                </a:pPr>
                <a:r>
                  <a:rPr lang="zh-CN" altLang="en-US" sz="2000" b="1" dirty="0">
                    <a:latin typeface="+mj-ea"/>
                    <a:ea typeface="+mj-ea"/>
                    <a:sym typeface="+mn-ea"/>
                  </a:rPr>
                  <a:t>电子邮件：</a:t>
                </a:r>
                <a:r>
                  <a:rPr lang="en-US" altLang="zh-CN" sz="2000" dirty="0">
                    <a:latin typeface="+mj-ea"/>
                    <a:ea typeface="+mj-ea"/>
                    <a:sym typeface="+mn-ea"/>
                  </a:rPr>
                  <a:t>laqlkw@163.com</a:t>
                </a:r>
                <a:endParaRPr lang="en-US" altLang="zh-CN" sz="2000" b="1" dirty="0">
                  <a:solidFill>
                    <a:schemeClr val="tx1"/>
                  </a:solidFill>
                  <a:latin typeface="+mj-ea"/>
                  <a:ea typeface="+mj-ea"/>
                </a:endParaRPr>
              </a:p>
              <a:p>
                <a:pPr marL="285750" indent="-285750">
                  <a:lnSpc>
                    <a:spcPct val="150000"/>
                  </a:lnSpc>
                  <a:buFont typeface="Arial" panose="020B0604020202020204" pitchFamily="34" charset="0"/>
                  <a:buChar char="•"/>
                </a:pPr>
                <a:endParaRPr lang="en-US" altLang="zh-CN" sz="2000" dirty="0">
                  <a:latin typeface="+mj-ea"/>
                  <a:ea typeface="+mj-ea"/>
                </a:endParaRPr>
              </a:p>
            </p:txBody>
          </p:sp>
        </p:grpSp>
        <p:sp>
          <p:nvSpPr>
            <p:cNvPr id="45" name="powerpoint template design by DAJU_PPT正版来源小红书大橘PPT微信DAJU_PPT请勿抄袭搬运！盗版必究！-1"/>
            <p:cNvSpPr txBox="1"/>
            <p:nvPr/>
          </p:nvSpPr>
          <p:spPr>
            <a:xfrm>
              <a:off x="4273766" y="1731008"/>
              <a:ext cx="2419111" cy="523220"/>
            </a:xfrm>
            <a:prstGeom prst="rect">
              <a:avLst/>
            </a:prstGeom>
            <a:noFill/>
          </p:spPr>
          <p:txBody>
            <a:bodyPr wrap="square" rtlCol="0">
              <a:spAutoFit/>
            </a:bodyPr>
            <a:lstStyle/>
            <a:p>
              <a:r>
                <a:rPr lang="zh-CN" altLang="en-US" sz="2800" b="1" spc="300" dirty="0">
                  <a:solidFill>
                    <a:srgbClr val="394761"/>
                  </a:solidFill>
                  <a:latin typeface="+mj-ea"/>
                  <a:ea typeface="+mj-ea"/>
                </a:rPr>
                <a:t>刘奥奇</a:t>
              </a:r>
              <a:endParaRPr lang="zh-CN" altLang="en-US" sz="2800" b="1" spc="300" dirty="0">
                <a:solidFill>
                  <a:srgbClr val="394761"/>
                </a:solidFill>
                <a:latin typeface="+mj-ea"/>
                <a:ea typeface="+mj-ea"/>
              </a:endParaRPr>
            </a:p>
          </p:txBody>
        </p:sp>
      </p:grpSp>
      <p:sp>
        <p:nvSpPr>
          <p:cNvPr id="53" name="矩形 52"/>
          <p:cNvSpPr/>
          <p:nvPr/>
        </p:nvSpPr>
        <p:spPr>
          <a:xfrm>
            <a:off x="402761" y="89093"/>
            <a:ext cx="1336040" cy="769753"/>
          </a:xfrm>
          <a:prstGeom prst="rect">
            <a:avLst/>
          </a:prstGeom>
          <a:solidFill>
            <a:schemeClr val="accent5">
              <a:lumMod val="20000"/>
              <a:lumOff val="80000"/>
            </a:schemeClr>
          </a:solidFill>
          <a:ln>
            <a:noFill/>
          </a:ln>
          <a:effectLst>
            <a:glow rad="762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 name="组合 3"/>
          <p:cNvGrpSpPr>
            <a:grpSpLocks noChangeAspect="1"/>
          </p:cNvGrpSpPr>
          <p:nvPr/>
        </p:nvGrpSpPr>
        <p:grpSpPr>
          <a:xfrm>
            <a:off x="0" y="95204"/>
            <a:ext cx="12096000" cy="524448"/>
            <a:chOff x="-1" y="43199"/>
            <a:chExt cx="14604001" cy="633198"/>
          </a:xfrm>
        </p:grpSpPr>
        <p:sp>
          <p:nvSpPr>
            <p:cNvPr id="9" name="powerpoint template design by DAJU_PPT正版来源小红书大橘PPT微信DAJU_PPT请勿抄袭搬运！盗版必究！"/>
            <p:cNvSpPr txBox="1"/>
            <p:nvPr userDrawn="1"/>
          </p:nvSpPr>
          <p:spPr>
            <a:xfrm>
              <a:off x="-1"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zh-CN" altLang="en-US" sz="2400" b="1" kern="0" dirty="0">
                  <a:solidFill>
                    <a:srgbClr val="394761"/>
                  </a:solidFill>
                  <a:cs typeface="+mn-ea"/>
                  <a:sym typeface="+mn-lt"/>
                </a:rPr>
                <a:t>基本信息</a:t>
              </a:r>
              <a:endParaRPr kumimoji="0" lang="en-US" altLang="zh-CN" sz="2400" b="1" i="0" u="none" strike="noStrike" kern="0" cap="none" spc="0" normalizeH="0" baseline="0" noProof="0" dirty="0">
                <a:ln>
                  <a:noFill/>
                </a:ln>
                <a:solidFill>
                  <a:srgbClr val="394761"/>
                </a:solidFill>
                <a:effectLst/>
                <a:uLnTx/>
                <a:uFillTx/>
                <a:cs typeface="+mn-ea"/>
                <a:sym typeface="+mn-lt"/>
              </a:endParaRPr>
            </a:p>
          </p:txBody>
        </p:sp>
        <p:sp>
          <p:nvSpPr>
            <p:cNvPr id="10" name="powerpoint template design by DAJU_PPT正版来源小红书大橘PPT微信DAJU_PPT请勿抄袭搬运！盗版必究！"/>
            <p:cNvSpPr txBox="1"/>
            <p:nvPr userDrawn="1"/>
          </p:nvSpPr>
          <p:spPr>
            <a:xfrm>
              <a:off x="2375999"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zh-CN" altLang="en-US" sz="2000" kern="0" dirty="0">
                  <a:solidFill>
                    <a:schemeClr val="bg1">
                      <a:alpha val="70000"/>
                    </a:schemeClr>
                  </a:solidFill>
                  <a:cs typeface="+mn-ea"/>
                  <a:sym typeface="+mn-lt"/>
                </a:rPr>
                <a:t>学业成绩</a:t>
              </a:r>
              <a:endParaRPr lang="en-US" altLang="zh-CN" sz="2000" kern="0" dirty="0">
                <a:solidFill>
                  <a:schemeClr val="bg1">
                    <a:alpha val="70000"/>
                  </a:schemeClr>
                </a:solidFill>
                <a:cs typeface="+mn-ea"/>
                <a:sym typeface="+mn-lt"/>
              </a:endParaRPr>
            </a:p>
          </p:txBody>
        </p:sp>
        <p:sp>
          <p:nvSpPr>
            <p:cNvPr id="11" name="powerpoint template design by DAJU_PPT正版来源小红书大橘PPT微信DAJU_PPT请勿抄袭搬运！盗版必究！"/>
            <p:cNvSpPr txBox="1"/>
            <p:nvPr userDrawn="1"/>
          </p:nvSpPr>
          <p:spPr>
            <a:xfrm>
              <a:off x="7272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kumimoji="0" lang="zh-CN" altLang="en-US" sz="2000" i="0" u="none" strike="noStrike" kern="0" cap="none" spc="0" normalizeH="0" baseline="0" noProof="0" dirty="0">
                  <a:ln>
                    <a:noFill/>
                  </a:ln>
                  <a:solidFill>
                    <a:schemeClr val="bg1">
                      <a:alpha val="70000"/>
                    </a:schemeClr>
                  </a:solidFill>
                  <a:effectLst/>
                  <a:uLnTx/>
                  <a:uFillTx/>
                  <a:cs typeface="+mn-ea"/>
                  <a:sym typeface="+mn-lt"/>
                </a:rPr>
                <a:t>科研竞赛</a:t>
              </a:r>
              <a:endParaRPr kumimoji="0" lang="en-US" altLang="zh-CN" sz="2000" i="0" u="none" strike="noStrike" kern="0" cap="none" spc="0" normalizeH="0" baseline="0" noProof="0" dirty="0">
                <a:ln>
                  <a:noFill/>
                </a:ln>
                <a:solidFill>
                  <a:schemeClr val="bg1">
                    <a:alpha val="70000"/>
                  </a:schemeClr>
                </a:solidFill>
                <a:effectLst/>
                <a:uLnTx/>
                <a:uFillTx/>
                <a:cs typeface="+mn-ea"/>
                <a:sym typeface="+mn-lt"/>
              </a:endParaRPr>
            </a:p>
          </p:txBody>
        </p:sp>
        <p:sp>
          <p:nvSpPr>
            <p:cNvPr id="12" name="powerpoint template design by DAJU_PPT正版来源小红书大橘PPT微信DAJU_PPT请勿抄袭搬运！盗版必究！"/>
            <p:cNvSpPr txBox="1"/>
            <p:nvPr userDrawn="1"/>
          </p:nvSpPr>
          <p:spPr>
            <a:xfrm>
              <a:off x="9756000"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kumimoji="0" lang="zh-CN" altLang="en-US" sz="2000" i="0" u="none" strike="noStrike" kern="0" cap="none" spc="0" normalizeH="0" baseline="0" noProof="0" dirty="0">
                  <a:ln>
                    <a:noFill/>
                  </a:ln>
                  <a:solidFill>
                    <a:schemeClr val="bg1">
                      <a:alpha val="70000"/>
                    </a:schemeClr>
                  </a:solidFill>
                  <a:effectLst/>
                  <a:uLnTx/>
                  <a:uFillTx/>
                  <a:cs typeface="+mn-ea"/>
                  <a:sym typeface="+mn-lt"/>
                </a:rPr>
                <a:t>综合发展</a:t>
              </a:r>
              <a:endParaRPr kumimoji="0" lang="en-US" altLang="zh-CN" sz="2000" i="0" u="none" strike="noStrike" kern="0" cap="none" spc="0" normalizeH="0" baseline="0" noProof="0" dirty="0">
                <a:ln>
                  <a:noFill/>
                </a:ln>
                <a:solidFill>
                  <a:schemeClr val="bg1">
                    <a:alpha val="70000"/>
                  </a:schemeClr>
                </a:solidFill>
                <a:effectLst/>
                <a:uLnTx/>
                <a:uFillTx/>
                <a:cs typeface="+mn-ea"/>
                <a:sym typeface="+mn-lt"/>
              </a:endParaRPr>
            </a:p>
          </p:txBody>
        </p:sp>
        <p:sp>
          <p:nvSpPr>
            <p:cNvPr id="27" name="powerpoint template design by DAJU_PPT正版来源小红书大橘PPT微信DAJU_PPT请勿抄袭搬运！盗版必究！"/>
            <p:cNvSpPr txBox="1"/>
            <p:nvPr/>
          </p:nvSpPr>
          <p:spPr>
            <a:xfrm>
              <a:off x="4788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zh-CN" altLang="en-US" sz="2000" kern="0" dirty="0">
                  <a:solidFill>
                    <a:schemeClr val="bg1">
                      <a:alpha val="70000"/>
                    </a:schemeClr>
                  </a:solidFill>
                  <a:cs typeface="+mn-ea"/>
                  <a:sym typeface="+mn-lt"/>
                </a:rPr>
                <a:t>荣誉情况</a:t>
              </a:r>
              <a:endParaRPr lang="en-US" altLang="zh-CN" sz="2000" kern="0" dirty="0">
                <a:solidFill>
                  <a:schemeClr val="bg1">
                    <a:alpha val="70000"/>
                  </a:schemeClr>
                </a:solidFill>
                <a:cs typeface="+mn-ea"/>
                <a:sym typeface="+mn-lt"/>
              </a:endParaRPr>
            </a:p>
          </p:txBody>
        </p:sp>
        <p:sp>
          <p:nvSpPr>
            <p:cNvPr id="48" name="powerpoint template design by DAJU_PPT正版来源小红书大橘PPT微信DAJU_PPT请勿抄袭搬运！盗版必究！"/>
            <p:cNvSpPr txBox="1"/>
            <p:nvPr/>
          </p:nvSpPr>
          <p:spPr>
            <a:xfrm>
              <a:off x="12192000" y="43199"/>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kumimoji="0" sz="2000" i="0" u="none" strike="noStrike" kern="0" cap="none" spc="0" normalizeH="0" baseline="0">
                  <a:ln>
                    <a:noFill/>
                  </a:ln>
                  <a:solidFill>
                    <a:schemeClr val="bg1">
                      <a:alpha val="70000"/>
                    </a:schemeClr>
                  </a:solidFill>
                  <a:effectLst/>
                  <a:uLnTx/>
                  <a:uFillTx/>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dirty="0">
                  <a:sym typeface="+mn-lt"/>
                </a:rPr>
                <a:t>未来规划</a:t>
              </a:r>
              <a:endParaRPr lang="en-US" altLang="zh-CN" dirty="0">
                <a:sym typeface="+mn-lt"/>
              </a:endParaRPr>
            </a:p>
          </p:txBody>
        </p:sp>
      </p:grpSp>
      <p:cxnSp>
        <p:nvCxnSpPr>
          <p:cNvPr id="52" name="powerpoint template design by DAJU_PPT正版来源小红书大橘PPT微信DAJU_PPT请勿抄袭搬运！盗版必究！"/>
          <p:cNvCxnSpPr/>
          <p:nvPr/>
        </p:nvCxnSpPr>
        <p:spPr>
          <a:xfrm>
            <a:off x="8099103"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owerpoint template design by DAJU_PPT正版来源小红书大橘PPT微信DAJU_PPT请勿抄袭搬运！盗版必究！"/>
          <p:cNvSpPr txBox="1"/>
          <p:nvPr/>
        </p:nvSpPr>
        <p:spPr>
          <a:xfrm>
            <a:off x="2407920" y="6249873"/>
            <a:ext cx="7376160" cy="307777"/>
          </a:xfrm>
          <a:prstGeom prst="rect">
            <a:avLst/>
          </a:prstGeom>
          <a:noFill/>
        </p:spPr>
        <p:txBody>
          <a:bodyPr wrap="square">
            <a:spAutoFit/>
          </a:bodyPr>
          <a:lstStyle/>
          <a:p>
            <a:pPr algn="ctr"/>
            <a:r>
              <a:rPr lang="en-US" altLang="zh-CN" sz="1400" dirty="0">
                <a:solidFill>
                  <a:schemeClr val="bg1"/>
                </a:solidFill>
                <a:cs typeface="+mn-ea"/>
                <a:sym typeface="+mn-lt"/>
              </a:rPr>
              <a:t>——</a:t>
            </a:r>
            <a:r>
              <a:rPr lang="en-US" altLang="zh-CN" sz="1400" spc="300" dirty="0">
                <a:solidFill>
                  <a:schemeClr val="bg1"/>
                </a:solidFill>
                <a:cs typeface="+mn-ea"/>
                <a:sym typeface="+mn-lt"/>
              </a:rPr>
              <a:t> </a:t>
            </a:r>
            <a:r>
              <a:rPr lang="zh-CN" altLang="en-US" sz="1400" spc="300" dirty="0">
                <a:solidFill>
                  <a:schemeClr val="bg1"/>
                </a:solidFill>
                <a:cs typeface="+mn-ea"/>
                <a:sym typeface="+mn-lt"/>
              </a:rPr>
              <a:t>艰苦朴素 </a:t>
            </a:r>
            <a:r>
              <a:rPr lang="en-US" altLang="zh-CN" sz="1400" spc="300" dirty="0">
                <a:solidFill>
                  <a:schemeClr val="bg1"/>
                </a:solidFill>
                <a:cs typeface="+mn-ea"/>
                <a:sym typeface="+mn-lt"/>
              </a:rPr>
              <a:t>· </a:t>
            </a:r>
            <a:r>
              <a:rPr lang="zh-CN" altLang="en-US" sz="1400" spc="300" dirty="0">
                <a:solidFill>
                  <a:schemeClr val="bg1"/>
                </a:solidFill>
                <a:cs typeface="+mn-ea"/>
                <a:sym typeface="+mn-lt"/>
              </a:rPr>
              <a:t>实事求是 </a:t>
            </a:r>
            <a:r>
              <a:rPr lang="en-US" altLang="zh-CN" sz="1400" spc="300" dirty="0">
                <a:solidFill>
                  <a:schemeClr val="bg1"/>
                </a:solidFill>
                <a:cs typeface="+mn-ea"/>
                <a:sym typeface="+mn-lt"/>
              </a:rPr>
              <a:t>· </a:t>
            </a:r>
            <a:r>
              <a:rPr lang="zh-CN" altLang="en-US" sz="1400" spc="300" dirty="0">
                <a:solidFill>
                  <a:schemeClr val="bg1"/>
                </a:solidFill>
                <a:cs typeface="+mn-ea"/>
                <a:sym typeface="+mn-lt"/>
              </a:rPr>
              <a:t>严格要求 </a:t>
            </a:r>
            <a:r>
              <a:rPr lang="en-US" altLang="zh-CN" sz="1400" spc="300" dirty="0">
                <a:solidFill>
                  <a:schemeClr val="bg1"/>
                </a:solidFill>
                <a:cs typeface="+mn-ea"/>
                <a:sym typeface="+mn-lt"/>
              </a:rPr>
              <a:t>· </a:t>
            </a:r>
            <a:r>
              <a:rPr lang="zh-CN" altLang="en-US" sz="1400" spc="300" dirty="0">
                <a:solidFill>
                  <a:schemeClr val="bg1"/>
                </a:solidFill>
                <a:cs typeface="+mn-ea"/>
                <a:sym typeface="+mn-lt"/>
              </a:rPr>
              <a:t>勇于探索 </a:t>
            </a:r>
            <a:r>
              <a:rPr lang="en-US" altLang="zh-CN" sz="1400" spc="-150" dirty="0">
                <a:solidFill>
                  <a:schemeClr val="bg1"/>
                </a:solidFill>
                <a:cs typeface="+mn-ea"/>
                <a:sym typeface="+mn-lt"/>
              </a:rPr>
              <a:t>——</a:t>
            </a:r>
            <a:endParaRPr lang="en-US" altLang="zh-CN" sz="1400" spc="-150" dirty="0">
              <a:solidFill>
                <a:schemeClr val="bg1"/>
              </a:solidFill>
              <a:cs typeface="+mn-ea"/>
              <a:sym typeface="+mn-lt"/>
            </a:endParaRPr>
          </a:p>
        </p:txBody>
      </p:sp>
      <p:sp>
        <p:nvSpPr>
          <p:cNvPr id="8" name="powerpoint template design by DAJU_PPT正版来源小红书大橘PPT微信DAJU_PPT请勿抄袭搬运！盗版必究！"/>
          <p:cNvSpPr/>
          <p:nvPr/>
        </p:nvSpPr>
        <p:spPr>
          <a:xfrm>
            <a:off x="351099" y="312517"/>
            <a:ext cx="11489802" cy="6302416"/>
          </a:xfrm>
          <a:prstGeom prst="rect">
            <a:avLst/>
          </a:prstGeom>
          <a:noFill/>
          <a:ln w="19050" cap="flat" cmpd="sng" algn="ctr">
            <a:solidFill>
              <a:schemeClr val="accent2"/>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powerpoint template design by DAJU_PPT正版来源小红书大橘PPT微信DAJU_PPT请勿抄袭搬运！盗版必究！"/>
          <p:cNvSpPr/>
          <p:nvPr/>
        </p:nvSpPr>
        <p:spPr>
          <a:xfrm>
            <a:off x="0" y="5842000"/>
            <a:ext cx="12192000" cy="1016000"/>
          </a:xfrm>
          <a:custGeom>
            <a:avLst/>
            <a:gdLst>
              <a:gd name="connsiteX0" fmla="*/ 6096000 w 12192000"/>
              <a:gd name="connsiteY0" fmla="*/ 0 h 1016000"/>
              <a:gd name="connsiteX1" fmla="*/ 11872101 w 12192000"/>
              <a:gd name="connsiteY1" fmla="*/ 363047 h 1016000"/>
              <a:gd name="connsiteX2" fmla="*/ 12192000 w 12192000"/>
              <a:gd name="connsiteY2" fmla="*/ 416457 h 1016000"/>
              <a:gd name="connsiteX3" fmla="*/ 12192000 w 12192000"/>
              <a:gd name="connsiteY3" fmla="*/ 1016000 h 1016000"/>
              <a:gd name="connsiteX4" fmla="*/ 0 w 12192000"/>
              <a:gd name="connsiteY4" fmla="*/ 1016000 h 1016000"/>
              <a:gd name="connsiteX5" fmla="*/ 0 w 12192000"/>
              <a:gd name="connsiteY5" fmla="*/ 416457 h 1016000"/>
              <a:gd name="connsiteX6" fmla="*/ 319900 w 12192000"/>
              <a:gd name="connsiteY6" fmla="*/ 363047 h 1016000"/>
              <a:gd name="connsiteX7" fmla="*/ 6096000 w 12192000"/>
              <a:gd name="connsiteY7" fmla="*/ 0 h 10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016000">
                <a:moveTo>
                  <a:pt x="6096000" y="0"/>
                </a:moveTo>
                <a:cubicBezTo>
                  <a:pt x="8351708" y="0"/>
                  <a:pt x="10393868" y="138738"/>
                  <a:pt x="11872101" y="363047"/>
                </a:cubicBezTo>
                <a:lnTo>
                  <a:pt x="12192000" y="416457"/>
                </a:lnTo>
                <a:lnTo>
                  <a:pt x="12192000" y="1016000"/>
                </a:lnTo>
                <a:lnTo>
                  <a:pt x="0" y="1016000"/>
                </a:lnTo>
                <a:lnTo>
                  <a:pt x="0" y="416457"/>
                </a:lnTo>
                <a:lnTo>
                  <a:pt x="319900" y="363047"/>
                </a:lnTo>
                <a:cubicBezTo>
                  <a:pt x="1798133" y="138738"/>
                  <a:pt x="3840293" y="0"/>
                  <a:pt x="6096000" y="0"/>
                </a:cubicBezTo>
                <a:close/>
              </a:path>
            </a:pathLst>
          </a:cu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4282027" y="2196000"/>
            <a:ext cx="4735949" cy="2208192"/>
            <a:chOff x="4229437" y="2011471"/>
            <a:chExt cx="4735949" cy="2208192"/>
          </a:xfrm>
        </p:grpSpPr>
        <p:sp>
          <p:nvSpPr>
            <p:cNvPr id="18" name="文本框 17"/>
            <p:cNvSpPr txBox="1"/>
            <p:nvPr/>
          </p:nvSpPr>
          <p:spPr>
            <a:xfrm>
              <a:off x="4229437" y="3204000"/>
              <a:ext cx="4735949" cy="1015663"/>
            </a:xfrm>
            <a:prstGeom prst="rect">
              <a:avLst/>
            </a:prstGeom>
            <a:noFill/>
          </p:spPr>
          <p:txBody>
            <a:bodyPr wrap="square" rtlCol="0">
              <a:spAutoFit/>
            </a:bodyPr>
            <a:lstStyle/>
            <a:p>
              <a:r>
                <a:rPr lang="zh-CN" altLang="en-US" sz="6000" b="1" kern="4000" spc="1000" dirty="0">
                  <a:latin typeface="微软雅黑" panose="020B0503020204020204" pitchFamily="34" charset="-122"/>
                  <a:ea typeface="微软雅黑" panose="020B0503020204020204" pitchFamily="34" charset="-122"/>
                </a:rPr>
                <a:t>学业成绩</a:t>
              </a:r>
              <a:endParaRPr lang="zh-CN" altLang="en-US" sz="6000" b="1" kern="4000" spc="1000" dirty="0">
                <a:latin typeface="微软雅黑" panose="020B0503020204020204" pitchFamily="34" charset="-122"/>
                <a:ea typeface="微软雅黑" panose="020B0503020204020204" pitchFamily="34" charset="-122"/>
              </a:endParaRPr>
            </a:p>
          </p:txBody>
        </p:sp>
        <p:grpSp>
          <p:nvGrpSpPr>
            <p:cNvPr id="20" name="组合 19"/>
            <p:cNvGrpSpPr/>
            <p:nvPr/>
          </p:nvGrpSpPr>
          <p:grpSpPr>
            <a:xfrm>
              <a:off x="4356000" y="2011471"/>
              <a:ext cx="3373200" cy="1060231"/>
              <a:chOff x="4356000" y="2011471"/>
              <a:chExt cx="3373200" cy="1060231"/>
            </a:xfrm>
          </p:grpSpPr>
          <p:sp>
            <p:nvSpPr>
              <p:cNvPr id="21" name="文本框 20"/>
              <p:cNvSpPr txBox="1"/>
              <p:nvPr/>
            </p:nvSpPr>
            <p:spPr>
              <a:xfrm>
                <a:off x="5576368" y="2011471"/>
                <a:ext cx="1097416" cy="830997"/>
              </a:xfrm>
              <a:prstGeom prst="rect">
                <a:avLst/>
              </a:prstGeom>
              <a:noFill/>
            </p:spPr>
            <p:txBody>
              <a:bodyPr wrap="square" rtlCol="0">
                <a:spAutoFit/>
              </a:bodyPr>
              <a:lstStyle/>
              <a:p>
                <a:r>
                  <a:rPr lang="en-US" altLang="zh-CN" sz="4800" b="1" spc="300" dirty="0">
                    <a:solidFill>
                      <a:srgbClr val="394761"/>
                    </a:solidFill>
                    <a:latin typeface="微软雅黑" panose="020B0503020204020204" pitchFamily="34" charset="-122"/>
                    <a:ea typeface="微软雅黑" panose="020B0503020204020204" pitchFamily="34" charset="-122"/>
                  </a:rPr>
                  <a:t>02</a:t>
                </a:r>
                <a:endParaRPr lang="zh-CN" altLang="en-US" sz="4800" b="1" spc="300" dirty="0">
                  <a:solidFill>
                    <a:srgbClr val="394761"/>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6948000" y="2884646"/>
                <a:ext cx="781200" cy="97536"/>
                <a:chOff x="6398888" y="2980944"/>
                <a:chExt cx="781200" cy="97536"/>
              </a:xfrm>
            </p:grpSpPr>
            <p:cxnSp>
              <p:nvCxnSpPr>
                <p:cNvPr id="27" name="直接连接符 26"/>
                <p:cNvCxnSpPr/>
                <p:nvPr/>
              </p:nvCxnSpPr>
              <p:spPr>
                <a:xfrm flipV="1">
                  <a:off x="6460088" y="3028666"/>
                  <a:ext cx="720000" cy="1046"/>
                </a:xfrm>
                <a:prstGeom prst="line">
                  <a:avLst/>
                </a:prstGeom>
                <a:ln w="3175">
                  <a:solidFill>
                    <a:srgbClr val="D1B696"/>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rot="2684043">
                  <a:off x="6398888" y="2980944"/>
                  <a:ext cx="97536" cy="97536"/>
                </a:xfrm>
                <a:prstGeom prst="rect">
                  <a:avLst/>
                </a:prstGeom>
                <a:solidFill>
                  <a:srgbClr val="D1B6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rot="10800000">
                <a:off x="4356000" y="2883600"/>
                <a:ext cx="780212" cy="97536"/>
                <a:chOff x="6398888" y="2980944"/>
                <a:chExt cx="780212" cy="97536"/>
              </a:xfrm>
            </p:grpSpPr>
            <p:cxnSp>
              <p:nvCxnSpPr>
                <p:cNvPr id="25" name="直接连接符 24"/>
                <p:cNvCxnSpPr/>
                <p:nvPr/>
              </p:nvCxnSpPr>
              <p:spPr>
                <a:xfrm rot="10800000" flipH="1">
                  <a:off x="6459100" y="3028666"/>
                  <a:ext cx="720000" cy="1046"/>
                </a:xfrm>
                <a:prstGeom prst="line">
                  <a:avLst/>
                </a:prstGeom>
                <a:ln w="3175">
                  <a:solidFill>
                    <a:srgbClr val="D1B696"/>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rot="2684043">
                  <a:off x="6398888" y="2980944"/>
                  <a:ext cx="97536" cy="97536"/>
                </a:xfrm>
                <a:prstGeom prst="rect">
                  <a:avLst/>
                </a:prstGeom>
                <a:solidFill>
                  <a:srgbClr val="D1B6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文本框 23"/>
              <p:cNvSpPr txBox="1"/>
              <p:nvPr/>
            </p:nvSpPr>
            <p:spPr>
              <a:xfrm>
                <a:off x="5361904" y="2747702"/>
                <a:ext cx="1620000" cy="324000"/>
              </a:xfrm>
              <a:prstGeom prst="rect">
                <a:avLst/>
              </a:prstGeom>
              <a:noFill/>
            </p:spPr>
            <p:txBody>
              <a:bodyPr wrap="square" rtlCol="0">
                <a:spAutoFit/>
              </a:bodyPr>
              <a:lstStyle/>
              <a:p>
                <a:r>
                  <a:rPr lang="en-US" altLang="zh-CN" sz="1600" spc="300" dirty="0"/>
                  <a:t>PART TWO</a:t>
                </a:r>
                <a:endParaRPr lang="zh-CN" altLang="en-US" sz="1600" spc="300" dirty="0"/>
              </a:p>
            </p:txBody>
          </p:sp>
        </p:grpSp>
      </p:grpSp>
      <p:grpSp>
        <p:nvGrpSpPr>
          <p:cNvPr id="31" name="组合 30"/>
          <p:cNvGrpSpPr/>
          <p:nvPr/>
        </p:nvGrpSpPr>
        <p:grpSpPr>
          <a:xfrm>
            <a:off x="4432299" y="-2"/>
            <a:ext cx="3327402" cy="1663702"/>
            <a:chOff x="4432299" y="-2"/>
            <a:chExt cx="3327402" cy="1663702"/>
          </a:xfrm>
        </p:grpSpPr>
        <p:sp>
          <p:nvSpPr>
            <p:cNvPr id="32" name="任意多边形: 形状 31"/>
            <p:cNvSpPr/>
            <p:nvPr/>
          </p:nvSpPr>
          <p:spPr>
            <a:xfrm>
              <a:off x="4432299" y="-2"/>
              <a:ext cx="3327402" cy="1663702"/>
            </a:xfrm>
            <a:custGeom>
              <a:avLst/>
              <a:gdLst>
                <a:gd name="connsiteX0" fmla="*/ 0 w 3389498"/>
                <a:gd name="connsiteY0" fmla="*/ 0 h 1694750"/>
                <a:gd name="connsiteX1" fmla="*/ 3389498 w 3389498"/>
                <a:gd name="connsiteY1" fmla="*/ 0 h 1694750"/>
                <a:gd name="connsiteX2" fmla="*/ 3389498 w 3389498"/>
                <a:gd name="connsiteY2" fmla="*/ 1 h 1694750"/>
                <a:gd name="connsiteX3" fmla="*/ 1694749 w 3389498"/>
                <a:gd name="connsiteY3" fmla="*/ 1694750 h 1694750"/>
                <a:gd name="connsiteX4" fmla="*/ 0 w 3389498"/>
                <a:gd name="connsiteY4" fmla="*/ 1 h 169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9497" h="1694750">
                  <a:moveTo>
                    <a:pt x="0" y="0"/>
                  </a:moveTo>
                  <a:lnTo>
                    <a:pt x="3389498" y="0"/>
                  </a:lnTo>
                  <a:lnTo>
                    <a:pt x="3389498" y="1"/>
                  </a:lnTo>
                  <a:cubicBezTo>
                    <a:pt x="3389498" y="935985"/>
                    <a:pt x="2630733" y="1694750"/>
                    <a:pt x="1694749" y="1694750"/>
                  </a:cubicBezTo>
                  <a:cubicBezTo>
                    <a:pt x="758765" y="1694750"/>
                    <a:pt x="0" y="935985"/>
                    <a:pt x="0" y="1"/>
                  </a:cubicBezTo>
                  <a:close/>
                </a:path>
              </a:pathLst>
            </a:custGeom>
            <a:solidFill>
              <a:srgbClr val="3947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graduation-hat-front-view_27483"/>
            <p:cNvSpPr>
              <a:spLocks noChangeAspect="1"/>
            </p:cNvSpPr>
            <p:nvPr/>
          </p:nvSpPr>
          <p:spPr bwMode="auto">
            <a:xfrm>
              <a:off x="5180644" y="208110"/>
              <a:ext cx="1830718" cy="1156799"/>
            </a:xfrm>
            <a:custGeom>
              <a:avLst/>
              <a:gdLst>
                <a:gd name="connsiteX0" fmla="*/ 104550 w 604718"/>
                <a:gd name="connsiteY0" fmla="*/ 208330 h 382112"/>
                <a:gd name="connsiteX1" fmla="*/ 156180 w 604718"/>
                <a:gd name="connsiteY1" fmla="*/ 208330 h 382112"/>
                <a:gd name="connsiteX2" fmla="*/ 261642 w 604718"/>
                <a:gd name="connsiteY2" fmla="*/ 248878 h 382112"/>
                <a:gd name="connsiteX3" fmla="*/ 298947 w 604718"/>
                <a:gd name="connsiteY3" fmla="*/ 255007 h 382112"/>
                <a:gd name="connsiteX4" fmla="*/ 340187 w 604718"/>
                <a:gd name="connsiteY4" fmla="*/ 247621 h 382112"/>
                <a:gd name="connsiteX5" fmla="*/ 433687 w 604718"/>
                <a:gd name="connsiteY5" fmla="*/ 208330 h 382112"/>
                <a:gd name="connsiteX6" fmla="*/ 490825 w 604718"/>
                <a:gd name="connsiteY6" fmla="*/ 208330 h 382112"/>
                <a:gd name="connsiteX7" fmla="*/ 490825 w 604718"/>
                <a:gd name="connsiteY7" fmla="*/ 271509 h 382112"/>
                <a:gd name="connsiteX8" fmla="*/ 458400 w 604718"/>
                <a:gd name="connsiteY8" fmla="*/ 320701 h 382112"/>
                <a:gd name="connsiteX9" fmla="*/ 329326 w 604718"/>
                <a:gd name="connsiteY9" fmla="*/ 376337 h 382112"/>
                <a:gd name="connsiteX10" fmla="*/ 264632 w 604718"/>
                <a:gd name="connsiteY10" fmla="*/ 376337 h 382112"/>
                <a:gd name="connsiteX11" fmla="*/ 136819 w 604718"/>
                <a:gd name="connsiteY11" fmla="*/ 320701 h 382112"/>
                <a:gd name="connsiteX12" fmla="*/ 104550 w 604718"/>
                <a:gd name="connsiteY12" fmla="*/ 271509 h 382112"/>
                <a:gd name="connsiteX13" fmla="*/ 300973 w 604718"/>
                <a:gd name="connsiteY13" fmla="*/ 5 h 382112"/>
                <a:gd name="connsiteX14" fmla="*/ 334162 w 604718"/>
                <a:gd name="connsiteY14" fmla="*/ 4701 h 382112"/>
                <a:gd name="connsiteX15" fmla="*/ 581267 w 604718"/>
                <a:gd name="connsiteY15" fmla="*/ 92552 h 382112"/>
                <a:gd name="connsiteX16" fmla="*/ 588822 w 604718"/>
                <a:gd name="connsiteY16" fmla="*/ 114398 h 382112"/>
                <a:gd name="connsiteX17" fmla="*/ 589136 w 604718"/>
                <a:gd name="connsiteY17" fmla="*/ 114398 h 382112"/>
                <a:gd name="connsiteX18" fmla="*/ 589136 w 604718"/>
                <a:gd name="connsiteY18" fmla="*/ 270771 h 382112"/>
                <a:gd name="connsiteX19" fmla="*/ 604718 w 604718"/>
                <a:gd name="connsiteY19" fmla="*/ 321376 h 382112"/>
                <a:gd name="connsiteX20" fmla="*/ 561278 w 604718"/>
                <a:gd name="connsiteY20" fmla="*/ 321376 h 382112"/>
                <a:gd name="connsiteX21" fmla="*/ 576388 w 604718"/>
                <a:gd name="connsiteY21" fmla="*/ 271242 h 382112"/>
                <a:gd name="connsiteX22" fmla="*/ 576388 w 604718"/>
                <a:gd name="connsiteY22" fmla="*/ 120370 h 382112"/>
                <a:gd name="connsiteX23" fmla="*/ 333376 w 604718"/>
                <a:gd name="connsiteY23" fmla="*/ 222680 h 382112"/>
                <a:gd name="connsiteX24" fmla="*/ 268058 w 604718"/>
                <a:gd name="connsiteY24" fmla="*/ 223780 h 382112"/>
                <a:gd name="connsiteX25" fmla="*/ 13556 w 604718"/>
                <a:gd name="connsiteY25" fmla="*/ 125870 h 382112"/>
                <a:gd name="connsiteX26" fmla="*/ 13714 w 604718"/>
                <a:gd name="connsiteY26" fmla="*/ 100882 h 382112"/>
                <a:gd name="connsiteX27" fmla="*/ 267901 w 604718"/>
                <a:gd name="connsiteY27" fmla="*/ 5329 h 382112"/>
                <a:gd name="connsiteX28" fmla="*/ 300973 w 604718"/>
                <a:gd name="connsiteY28" fmla="*/ 5 h 38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4718" h="382112">
                  <a:moveTo>
                    <a:pt x="104550" y="208330"/>
                  </a:moveTo>
                  <a:lnTo>
                    <a:pt x="156180" y="208330"/>
                  </a:lnTo>
                  <a:lnTo>
                    <a:pt x="261642" y="248878"/>
                  </a:lnTo>
                  <a:cubicBezTo>
                    <a:pt x="274864" y="253907"/>
                    <a:pt x="289188" y="255007"/>
                    <a:pt x="298947" y="255007"/>
                  </a:cubicBezTo>
                  <a:cubicBezTo>
                    <a:pt x="314373" y="255007"/>
                    <a:pt x="329012" y="252493"/>
                    <a:pt x="340187" y="247621"/>
                  </a:cubicBezTo>
                  <a:lnTo>
                    <a:pt x="433687" y="208330"/>
                  </a:lnTo>
                  <a:lnTo>
                    <a:pt x="490825" y="208330"/>
                  </a:lnTo>
                  <a:lnTo>
                    <a:pt x="490825" y="271509"/>
                  </a:lnTo>
                  <a:cubicBezTo>
                    <a:pt x="490825" y="290998"/>
                    <a:pt x="476344" y="313000"/>
                    <a:pt x="458400" y="320701"/>
                  </a:cubicBezTo>
                  <a:lnTo>
                    <a:pt x="329326" y="376337"/>
                  </a:lnTo>
                  <a:cubicBezTo>
                    <a:pt x="311382" y="384038"/>
                    <a:pt x="282419" y="384038"/>
                    <a:pt x="264632" y="376337"/>
                  </a:cubicBezTo>
                  <a:lnTo>
                    <a:pt x="136819" y="320701"/>
                  </a:lnTo>
                  <a:cubicBezTo>
                    <a:pt x="119032" y="313000"/>
                    <a:pt x="104550" y="290998"/>
                    <a:pt x="104550" y="271509"/>
                  </a:cubicBezTo>
                  <a:close/>
                  <a:moveTo>
                    <a:pt x="300973" y="5"/>
                  </a:moveTo>
                  <a:cubicBezTo>
                    <a:pt x="312954" y="-93"/>
                    <a:pt x="324955" y="1479"/>
                    <a:pt x="334162" y="4701"/>
                  </a:cubicBezTo>
                  <a:lnTo>
                    <a:pt x="581267" y="92552"/>
                  </a:lnTo>
                  <a:cubicBezTo>
                    <a:pt x="596849" y="98053"/>
                    <a:pt x="599210" y="107168"/>
                    <a:pt x="588822" y="114398"/>
                  </a:cubicBezTo>
                  <a:lnTo>
                    <a:pt x="589136" y="114398"/>
                  </a:lnTo>
                  <a:lnTo>
                    <a:pt x="589136" y="270771"/>
                  </a:lnTo>
                  <a:lnTo>
                    <a:pt x="604718" y="321376"/>
                  </a:lnTo>
                  <a:lnTo>
                    <a:pt x="561278" y="321376"/>
                  </a:lnTo>
                  <a:lnTo>
                    <a:pt x="576388" y="271242"/>
                  </a:lnTo>
                  <a:lnTo>
                    <a:pt x="576388" y="120370"/>
                  </a:lnTo>
                  <a:lnTo>
                    <a:pt x="333376" y="222680"/>
                  </a:lnTo>
                  <a:cubicBezTo>
                    <a:pt x="315433" y="230224"/>
                    <a:pt x="286158" y="230695"/>
                    <a:pt x="268058" y="223780"/>
                  </a:cubicBezTo>
                  <a:lnTo>
                    <a:pt x="13556" y="125870"/>
                  </a:lnTo>
                  <a:cubicBezTo>
                    <a:pt x="-4544" y="118798"/>
                    <a:pt x="-4544" y="107640"/>
                    <a:pt x="13714" y="100882"/>
                  </a:cubicBezTo>
                  <a:lnTo>
                    <a:pt x="267901" y="5329"/>
                  </a:lnTo>
                  <a:cubicBezTo>
                    <a:pt x="277030" y="1872"/>
                    <a:pt x="288991" y="104"/>
                    <a:pt x="300973" y="5"/>
                  </a:cubicBezTo>
                  <a:close/>
                </a:path>
              </a:pathLst>
            </a:custGeom>
            <a:noFill/>
            <a:ln w="41275">
              <a:solidFill>
                <a:schemeClr val="bg1"/>
              </a:solidFill>
            </a:ln>
          </p:spPr>
          <p:txBody>
            <a:bodyPr/>
            <a:lstStyle/>
            <a:p>
              <a:endParaRPr dirty="0"/>
            </a:p>
          </p:txBody>
        </p:sp>
      </p:grpSp>
    </p:spTree>
    <p:custDataLst>
      <p:tags r:id="rId1"/>
    </p:custData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p:cNvSpPr/>
          <p:nvPr/>
        </p:nvSpPr>
        <p:spPr>
          <a:xfrm>
            <a:off x="352425" y="828040"/>
            <a:ext cx="4318000" cy="460375"/>
          </a:xfrm>
          <a:prstGeom prst="rect">
            <a:avLst/>
          </a:prstGeom>
        </p:spPr>
        <p:txBody>
          <a:bodyPr wrap="square">
            <a:spAutoFit/>
          </a:bodyPr>
          <a:lstStyle/>
          <a:p>
            <a:pPr marL="571500" indent="-571500">
              <a:buFont typeface="Wingdings" panose="05000000000000000000" pitchFamily="2" charset="2"/>
              <a:buChar char="Ø"/>
            </a:pPr>
            <a:r>
              <a:rPr lang="zh-CN" altLang="en-US" sz="2400" b="1" dirty="0">
                <a:solidFill>
                  <a:srgbClr val="394761"/>
                </a:solidFill>
                <a:latin typeface="微软雅黑" panose="020B0503020204020204" pitchFamily="34" charset="-122"/>
                <a:ea typeface="微软雅黑" panose="020B0503020204020204" pitchFamily="34" charset="-122"/>
              </a:rPr>
              <a:t>精益求精，厚植笃学之基</a:t>
            </a:r>
            <a:endParaRPr lang="zh-CN" altLang="en-US" sz="2400" b="1" dirty="0">
              <a:solidFill>
                <a:srgbClr val="394761"/>
              </a:solidFill>
              <a:latin typeface="微软雅黑" panose="020B0503020204020204" pitchFamily="34" charset="-122"/>
              <a:ea typeface="微软雅黑" panose="020B0503020204020204" pitchFamily="34" charset="-122"/>
            </a:endParaRPr>
          </a:p>
        </p:txBody>
      </p:sp>
      <p:sp>
        <p:nvSpPr>
          <p:cNvPr id="51" name="矩形 50"/>
          <p:cNvSpPr/>
          <p:nvPr/>
        </p:nvSpPr>
        <p:spPr>
          <a:xfrm>
            <a:off x="980316" y="1370048"/>
            <a:ext cx="3168000" cy="36000"/>
          </a:xfrm>
          <a:prstGeom prst="rect">
            <a:avLst/>
          </a:prstGeom>
          <a:solidFill>
            <a:srgbClr val="D0B2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002060"/>
              </a:solidFill>
              <a:latin typeface="微软雅黑" panose="020B0503020204020204" pitchFamily="34" charset="-122"/>
              <a:ea typeface="微软雅黑" panose="020B0503020204020204" pitchFamily="34" charset="-122"/>
            </a:endParaRPr>
          </a:p>
        </p:txBody>
      </p:sp>
      <p:sp>
        <p:nvSpPr>
          <p:cNvPr id="59" name="文本框 58" hidden="1"/>
          <p:cNvSpPr txBox="1"/>
          <p:nvPr/>
        </p:nvSpPr>
        <p:spPr>
          <a:xfrm>
            <a:off x="658140" y="4146418"/>
            <a:ext cx="1584960"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8000" b="0" i="0" u="none" strike="noStrike" kern="1200" cap="none" spc="0" normalizeH="0" baseline="0" noProof="0" dirty="0">
                <a:ln>
                  <a:noFill/>
                </a:ln>
                <a:solidFill>
                  <a:srgbClr val="394761"/>
                </a:solidFill>
                <a:effectLst/>
                <a:uLnTx/>
                <a:uFillTx/>
                <a:latin typeface="+mj-ea"/>
                <a:ea typeface="+mj-ea"/>
                <a:cs typeface="+mn-cs"/>
              </a:rPr>
              <a:t>01</a:t>
            </a:r>
            <a:endParaRPr kumimoji="0" lang="zh-CN" altLang="en-US" sz="8000" b="0" i="0" u="none" strike="noStrike" kern="1200" cap="none" spc="0" normalizeH="0" baseline="0" noProof="0" dirty="0">
              <a:ln>
                <a:noFill/>
              </a:ln>
              <a:solidFill>
                <a:srgbClr val="394761"/>
              </a:solidFill>
              <a:effectLst/>
              <a:uLnTx/>
              <a:uFillTx/>
              <a:latin typeface="+mj-ea"/>
              <a:ea typeface="+mj-ea"/>
              <a:cs typeface="+mn-cs"/>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9421" y="2437133"/>
            <a:ext cx="5533713" cy="1188000"/>
          </a:xfrm>
          <a:prstGeom prst="rect">
            <a:avLst/>
          </a:prstGeom>
        </p:spPr>
      </p:pic>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421" y="4466674"/>
            <a:ext cx="5564846" cy="1188000"/>
          </a:xfrm>
          <a:prstGeom prst="rect">
            <a:avLst/>
          </a:prstGeom>
        </p:spPr>
      </p:pic>
      <p:grpSp>
        <p:nvGrpSpPr>
          <p:cNvPr id="58" name="组合 57"/>
          <p:cNvGrpSpPr/>
          <p:nvPr>
            <p:custDataLst>
              <p:tags r:id="rId3"/>
            </p:custDataLst>
          </p:nvPr>
        </p:nvGrpSpPr>
        <p:grpSpPr>
          <a:xfrm>
            <a:off x="7702402" y="975660"/>
            <a:ext cx="1845310" cy="960120"/>
            <a:chOff x="2631221" y="4804042"/>
            <a:chExt cx="1845310" cy="960120"/>
          </a:xfrm>
        </p:grpSpPr>
        <p:sp>
          <p:nvSpPr>
            <p:cNvPr id="64" name="矩形 63"/>
            <p:cNvSpPr/>
            <p:nvPr>
              <p:custDataLst>
                <p:tags r:id="rId4"/>
              </p:custDataLst>
            </p:nvPr>
          </p:nvSpPr>
          <p:spPr>
            <a:xfrm>
              <a:off x="2787023" y="4804042"/>
              <a:ext cx="1372803" cy="403684"/>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思源宋体 CN Heavy" panose="02020900000000000000" charset="-122"/>
                  <a:ea typeface="思源宋体 CN Heavy"/>
                </a:rPr>
                <a:t>绩点排名</a:t>
              </a:r>
              <a:endParaRPr kumimoji="0" lang="zh-CN" altLang="en-US" sz="2000" b="1" i="0" u="none" strike="noStrike" kern="1200" cap="none" spc="0" normalizeH="0" baseline="0" noProof="0" dirty="0">
                <a:ln>
                  <a:noFill/>
                </a:ln>
                <a:solidFill>
                  <a:schemeClr val="tx1"/>
                </a:solidFill>
                <a:effectLst/>
                <a:uLnTx/>
                <a:uFillTx/>
                <a:latin typeface="思源宋体 CN Heavy" panose="02020900000000000000" charset="-122"/>
                <a:ea typeface="思源宋体 CN Heavy"/>
                <a:cs typeface="+mn-cs"/>
              </a:endParaRPr>
            </a:p>
          </p:txBody>
        </p:sp>
        <p:sp>
          <p:nvSpPr>
            <p:cNvPr id="61" name="文本框 60"/>
            <p:cNvSpPr txBox="1"/>
            <p:nvPr>
              <p:custDataLst>
                <p:tags r:id="rId5"/>
              </p:custDataLst>
            </p:nvPr>
          </p:nvSpPr>
          <p:spPr>
            <a:xfrm>
              <a:off x="2631221" y="5303787"/>
              <a:ext cx="1845310" cy="460375"/>
            </a:xfrm>
            <a:prstGeom prst="rect">
              <a:avLst/>
            </a:prstGeom>
            <a:noFill/>
          </p:spPr>
          <p:txBody>
            <a:bodyPr wrap="square">
              <a:spAutoFit/>
            </a:bodyPr>
            <a:lstStyle/>
            <a:p>
              <a:r>
                <a:rPr lang="en-US" altLang="zh-CN" dirty="0"/>
                <a:t>12/572(</a:t>
              </a:r>
              <a:r>
                <a:rPr lang="en-US" altLang="zh-CN" sz="2400" b="1" dirty="0">
                  <a:solidFill>
                    <a:srgbClr val="FF0000"/>
                  </a:solidFill>
                  <a:effectLst>
                    <a:outerShdw blurRad="38100" dist="38100" dir="2700000" algn="tl">
                      <a:srgbClr val="000000">
                        <a:alpha val="43137"/>
                      </a:srgbClr>
                    </a:outerShdw>
                  </a:effectLst>
                  <a:latin typeface="楷体" panose="02010609060101010101" charset="-122"/>
                  <a:ea typeface="楷体" panose="02010609060101010101" charset="-122"/>
                </a:rPr>
                <a:t>2.09</a:t>
              </a:r>
              <a:r>
                <a:rPr lang="en-US" altLang="zh-CN" dirty="0"/>
                <a:t>%)</a:t>
              </a:r>
              <a:endParaRPr lang="zh-CN" altLang="en-US" dirty="0"/>
            </a:p>
          </p:txBody>
        </p:sp>
      </p:grpSp>
      <p:grpSp>
        <p:nvGrpSpPr>
          <p:cNvPr id="65" name="组合 64"/>
          <p:cNvGrpSpPr/>
          <p:nvPr>
            <p:custDataLst>
              <p:tags r:id="rId6"/>
            </p:custDataLst>
          </p:nvPr>
        </p:nvGrpSpPr>
        <p:grpSpPr>
          <a:xfrm>
            <a:off x="9873079" y="960773"/>
            <a:ext cx="1718660" cy="1231072"/>
            <a:chOff x="3918483" y="5420385"/>
            <a:chExt cx="1718660" cy="1231072"/>
          </a:xfrm>
        </p:grpSpPr>
        <p:sp>
          <p:nvSpPr>
            <p:cNvPr id="70" name="矩形 69"/>
            <p:cNvSpPr/>
            <p:nvPr>
              <p:custDataLst>
                <p:tags r:id="rId7"/>
              </p:custDataLst>
            </p:nvPr>
          </p:nvSpPr>
          <p:spPr>
            <a:xfrm>
              <a:off x="3918483" y="5420385"/>
              <a:ext cx="1512000" cy="403684"/>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zh-CN" altLang="en-US" sz="2000" b="1" i="0" u="none" strike="noStrike" kern="1200" cap="none" spc="0" normalizeH="0" baseline="0" noProof="0" dirty="0">
                  <a:ln>
                    <a:noFill/>
                  </a:ln>
                  <a:solidFill>
                    <a:schemeClr val="tx1"/>
                  </a:solidFill>
                  <a:effectLst/>
                  <a:uLnTx/>
                  <a:uFillTx/>
                  <a:latin typeface="思源宋体 CN Heavy" panose="02020900000000000000" charset="-122"/>
                  <a:ea typeface="思源宋体 CN Heavy"/>
                  <a:cs typeface="+mn-cs"/>
                </a:rPr>
                <a:t>成绩分析</a:t>
              </a:r>
              <a:endParaRPr kumimoji="0" lang="zh-CN" altLang="en-US" sz="2000" b="1" i="0" u="none" strike="noStrike" kern="1200" cap="none" spc="0" normalizeH="0" baseline="0" noProof="0" dirty="0">
                <a:ln>
                  <a:noFill/>
                </a:ln>
                <a:solidFill>
                  <a:schemeClr val="tx1"/>
                </a:solidFill>
                <a:effectLst/>
                <a:uLnTx/>
                <a:uFillTx/>
                <a:latin typeface="思源宋体 CN Heavy" panose="02020900000000000000" charset="-122"/>
                <a:ea typeface="思源宋体 CN Heavy"/>
                <a:cs typeface="+mn-cs"/>
              </a:endParaRPr>
            </a:p>
          </p:txBody>
        </p:sp>
        <p:sp>
          <p:nvSpPr>
            <p:cNvPr id="67" name="文本框 66"/>
            <p:cNvSpPr txBox="1"/>
            <p:nvPr>
              <p:custDataLst>
                <p:tags r:id="rId8"/>
              </p:custDataLst>
            </p:nvPr>
          </p:nvSpPr>
          <p:spPr>
            <a:xfrm>
              <a:off x="4032000" y="5821512"/>
              <a:ext cx="1605143" cy="829945"/>
            </a:xfrm>
            <a:prstGeom prst="rect">
              <a:avLst/>
            </a:prstGeom>
            <a:noFill/>
          </p:spPr>
          <p:txBody>
            <a:bodyPr wrap="square">
              <a:spAutoFit/>
            </a:bodyPr>
            <a:lstStyle/>
            <a:p>
              <a:r>
                <a:rPr lang="zh-CN" altLang="en-US" sz="1800" dirty="0">
                  <a:latin typeface="楷体" panose="02010609060101010101" charset="-122"/>
                  <a:ea typeface="楷体" panose="02010609060101010101" charset="-122"/>
                  <a:cs typeface="楷体" panose="02010609060101010101" charset="-122"/>
                </a:rPr>
                <a:t>有</a:t>
              </a:r>
              <a:r>
                <a:rPr lang="en-US" altLang="zh-CN" sz="2400" b="1" dirty="0">
                  <a:solidFill>
                    <a:srgbClr val="FF0000"/>
                  </a:solidFill>
                  <a:effectLst>
                    <a:outerShdw blurRad="38100" dist="38100" dir="2700000" algn="tl">
                      <a:srgbClr val="000000">
                        <a:alpha val="43137"/>
                      </a:srgbClr>
                    </a:outerShdw>
                  </a:effectLst>
                  <a:latin typeface="楷体" panose="02010609060101010101" charset="-122"/>
                  <a:ea typeface="楷体" panose="02010609060101010101" charset="-122"/>
                  <a:cs typeface="楷体" panose="02010609060101010101" charset="-122"/>
                </a:rPr>
                <a:t>38</a:t>
              </a:r>
              <a:r>
                <a:rPr lang="zh-CN" altLang="en-US" sz="1800" dirty="0">
                  <a:latin typeface="楷体" panose="02010609060101010101" charset="-122"/>
                  <a:ea typeface="楷体" panose="02010609060101010101" charset="-122"/>
                  <a:cs typeface="楷体" panose="02010609060101010101" charset="-122"/>
                </a:rPr>
                <a:t>门达</a:t>
              </a:r>
              <a:r>
                <a:rPr lang="en-US" altLang="zh-CN" sz="1800" b="1" dirty="0">
                  <a:solidFill>
                    <a:schemeClr val="accent1"/>
                  </a:solidFill>
                  <a:latin typeface="楷体" panose="02010609060101010101" charset="-122"/>
                  <a:ea typeface="楷体" panose="02010609060101010101" charset="-122"/>
                  <a:cs typeface="楷体" panose="02010609060101010101" charset="-122"/>
                </a:rPr>
                <a:t>90+</a:t>
              </a:r>
              <a:r>
                <a:rPr lang="zh-CN" altLang="en-US" sz="1800" dirty="0">
                  <a:latin typeface="楷体" panose="02010609060101010101" charset="-122"/>
                  <a:ea typeface="楷体" panose="02010609060101010101" charset="-122"/>
                  <a:cs typeface="楷体" panose="02010609060101010101" charset="-122"/>
                </a:rPr>
                <a:t>，</a:t>
              </a:r>
              <a:r>
                <a:rPr lang="en-US" altLang="zh-CN" sz="2400" b="1" dirty="0">
                  <a:solidFill>
                    <a:srgbClr val="FF0000"/>
                  </a:solidFill>
                  <a:effectLst>
                    <a:outerShdw blurRad="38100" dist="38100" dir="2700000" algn="tl">
                      <a:srgbClr val="000000">
                        <a:alpha val="43137"/>
                      </a:srgbClr>
                    </a:outerShdw>
                  </a:effectLst>
                  <a:latin typeface="楷体" panose="02010609060101010101" charset="-122"/>
                  <a:ea typeface="楷体" panose="02010609060101010101" charset="-122"/>
                  <a:cs typeface="楷体" panose="02010609060101010101" charset="-122"/>
                </a:rPr>
                <a:t>15</a:t>
              </a:r>
              <a:r>
                <a:rPr lang="zh-CN" altLang="en-US" sz="1800" dirty="0">
                  <a:latin typeface="楷体" panose="02010609060101010101" charset="-122"/>
                  <a:ea typeface="楷体" panose="02010609060101010101" charset="-122"/>
                  <a:cs typeface="楷体" panose="02010609060101010101" charset="-122"/>
                </a:rPr>
                <a:t>门达</a:t>
              </a:r>
              <a:r>
                <a:rPr lang="en-US" altLang="zh-CN" sz="1800" b="1" dirty="0">
                  <a:solidFill>
                    <a:schemeClr val="accent1"/>
                  </a:solidFill>
                  <a:latin typeface="楷体" panose="02010609060101010101" charset="-122"/>
                  <a:ea typeface="楷体" panose="02010609060101010101" charset="-122"/>
                  <a:cs typeface="楷体" panose="02010609060101010101" charset="-122"/>
                </a:rPr>
                <a:t>95+</a:t>
              </a:r>
              <a:endParaRPr lang="zh-CN" altLang="en-US" dirty="0">
                <a:solidFill>
                  <a:schemeClr val="tx1">
                    <a:lumMod val="50000"/>
                    <a:lumOff val="50000"/>
                  </a:schemeClr>
                </a:solidFill>
              </a:endParaRPr>
            </a:p>
          </p:txBody>
        </p:sp>
      </p:grpSp>
      <p:sp>
        <p:nvSpPr>
          <p:cNvPr id="23" name="文本框 22"/>
          <p:cNvSpPr txBox="1"/>
          <p:nvPr/>
        </p:nvSpPr>
        <p:spPr>
          <a:xfrm>
            <a:off x="2652270" y="1847047"/>
            <a:ext cx="1276350" cy="584775"/>
          </a:xfrm>
          <a:prstGeom prst="rect">
            <a:avLst/>
          </a:prstGeom>
          <a:noFill/>
        </p:spPr>
        <p:txBody>
          <a:bodyPr wrap="square" rtlCol="0">
            <a:spAutoFit/>
          </a:bodyPr>
          <a:lstStyle/>
          <a:p>
            <a:r>
              <a:rPr lang="en-US" altLang="zh-CN" sz="3200" b="1" dirty="0"/>
              <a:t>CET4</a:t>
            </a:r>
            <a:endParaRPr lang="zh-CN" altLang="en-US" sz="3200" b="1" dirty="0"/>
          </a:p>
        </p:txBody>
      </p:sp>
      <p:sp>
        <p:nvSpPr>
          <p:cNvPr id="24" name="文本框 23"/>
          <p:cNvSpPr txBox="1"/>
          <p:nvPr/>
        </p:nvSpPr>
        <p:spPr>
          <a:xfrm>
            <a:off x="2652270" y="3869726"/>
            <a:ext cx="1287000" cy="584775"/>
          </a:xfrm>
          <a:prstGeom prst="rect">
            <a:avLst/>
          </a:prstGeom>
          <a:noFill/>
        </p:spPr>
        <p:txBody>
          <a:bodyPr wrap="square" rtlCol="0">
            <a:spAutoFit/>
          </a:bodyPr>
          <a:lstStyle/>
          <a:p>
            <a:r>
              <a:rPr lang="en-US" altLang="zh-CN" sz="3200" b="1" dirty="0"/>
              <a:t>CET6</a:t>
            </a:r>
            <a:endParaRPr lang="zh-CN" altLang="en-US" sz="3200" b="1" dirty="0"/>
          </a:p>
        </p:txBody>
      </p:sp>
      <p:grpSp>
        <p:nvGrpSpPr>
          <p:cNvPr id="73" name="组合 72"/>
          <p:cNvGrpSpPr/>
          <p:nvPr>
            <p:custDataLst>
              <p:tags r:id="rId9"/>
            </p:custDataLst>
          </p:nvPr>
        </p:nvGrpSpPr>
        <p:grpSpPr>
          <a:xfrm>
            <a:off x="6159832" y="972538"/>
            <a:ext cx="1372803" cy="962660"/>
            <a:chOff x="2787023" y="4804042"/>
            <a:chExt cx="1372803" cy="962660"/>
          </a:xfrm>
        </p:grpSpPr>
        <p:sp>
          <p:nvSpPr>
            <p:cNvPr id="78" name="矩形 77"/>
            <p:cNvSpPr/>
            <p:nvPr>
              <p:custDataLst>
                <p:tags r:id="rId10"/>
              </p:custDataLst>
            </p:nvPr>
          </p:nvSpPr>
          <p:spPr>
            <a:xfrm>
              <a:off x="2787023" y="4804042"/>
              <a:ext cx="1372803" cy="403684"/>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思源宋体 CN Heavy" panose="02020900000000000000" charset="-122"/>
                  <a:ea typeface="思源宋体 CN Heavy"/>
                </a:rPr>
                <a:t>平均绩点</a:t>
              </a:r>
              <a:endParaRPr kumimoji="0" lang="zh-CN" altLang="en-US" sz="2000" b="1" i="0" u="none" strike="noStrike" kern="1200" cap="none" spc="0" normalizeH="0" baseline="0" noProof="0" dirty="0">
                <a:ln>
                  <a:noFill/>
                </a:ln>
                <a:solidFill>
                  <a:schemeClr val="tx1"/>
                </a:solidFill>
                <a:effectLst/>
                <a:uLnTx/>
                <a:uFillTx/>
                <a:latin typeface="思源宋体 CN Heavy" panose="02020900000000000000" charset="-122"/>
                <a:ea typeface="思源宋体 CN Heavy"/>
                <a:cs typeface="+mn-cs"/>
              </a:endParaRPr>
            </a:p>
          </p:txBody>
        </p:sp>
        <p:sp>
          <p:nvSpPr>
            <p:cNvPr id="75" name="文本框 74"/>
            <p:cNvSpPr txBox="1"/>
            <p:nvPr>
              <p:custDataLst>
                <p:tags r:id="rId11"/>
              </p:custDataLst>
            </p:nvPr>
          </p:nvSpPr>
          <p:spPr>
            <a:xfrm>
              <a:off x="2940058" y="5306327"/>
              <a:ext cx="1065530" cy="460375"/>
            </a:xfrm>
            <a:prstGeom prst="rect">
              <a:avLst/>
            </a:prstGeom>
            <a:noFill/>
          </p:spPr>
          <p:txBody>
            <a:bodyPr wrap="square">
              <a:spAutoFit/>
            </a:bodyPr>
            <a:lstStyle/>
            <a:p>
              <a:r>
                <a:rPr lang="en-US" altLang="zh-CN" sz="2400" b="1" dirty="0">
                  <a:solidFill>
                    <a:srgbClr val="FF0000"/>
                  </a:solidFill>
                  <a:effectLst>
                    <a:outerShdw blurRad="38100" dist="38100" dir="2700000" algn="tl">
                      <a:srgbClr val="000000">
                        <a:alpha val="43137"/>
                      </a:srgbClr>
                    </a:outerShdw>
                  </a:effectLst>
                  <a:latin typeface="楷体" panose="02010609060101010101" charset="-122"/>
                  <a:ea typeface="楷体" panose="02010609060101010101" charset="-122"/>
                </a:rPr>
                <a:t>3.8</a:t>
              </a:r>
              <a:r>
                <a:rPr lang="en-US" altLang="zh-CN" dirty="0"/>
                <a:t>/4.0</a:t>
              </a:r>
              <a:endParaRPr lang="zh-CN" altLang="en-US" dirty="0"/>
            </a:p>
          </p:txBody>
        </p:sp>
      </p:grpSp>
      <p:sp>
        <p:nvSpPr>
          <p:cNvPr id="116" name="powerpoint template design by DAJU_PPT正版来源小红书大橘PPT微信DAJU_PPT请勿抄袭搬运！盗版必究！"/>
          <p:cNvSpPr/>
          <p:nvPr/>
        </p:nvSpPr>
        <p:spPr>
          <a:xfrm>
            <a:off x="0" y="-1"/>
            <a:ext cx="12192000" cy="719633"/>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7" name="powerpoint template design by DAJU_PPT正版来源小红书大橘PPT微信DAJU_PPT请勿抄袭搬运！盗版必究！"/>
          <p:cNvCxnSpPr/>
          <p:nvPr/>
        </p:nvCxnSpPr>
        <p:spPr>
          <a:xfrm>
            <a:off x="212930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8" name="powerpoint template design by DAJU_PPT正版来源小红书大橘PPT微信DAJU_PPT请勿抄袭搬运！盗版必究！"/>
          <p:cNvCxnSpPr/>
          <p:nvPr/>
        </p:nvCxnSpPr>
        <p:spPr>
          <a:xfrm>
            <a:off x="3977297"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9" name="powerpoint template design by DAJU_PPT正版来源小红书大橘PPT微信DAJU_PPT请勿抄袭搬运！盗版必究！"/>
          <p:cNvCxnSpPr/>
          <p:nvPr/>
        </p:nvCxnSpPr>
        <p:spPr>
          <a:xfrm>
            <a:off x="609016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0" name="powerpoint template design by DAJU_PPT正版来源小红书大橘PPT微信DAJU_PPT请勿抄袭搬运！盗版必究！"/>
          <p:cNvCxnSpPr/>
          <p:nvPr>
            <p:custDataLst>
              <p:tags r:id="rId12"/>
            </p:custDataLst>
          </p:nvPr>
        </p:nvCxnSpPr>
        <p:spPr>
          <a:xfrm>
            <a:off x="10088860"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1" name="矩形 120"/>
          <p:cNvSpPr/>
          <p:nvPr/>
        </p:nvSpPr>
        <p:spPr>
          <a:xfrm>
            <a:off x="2367935" y="65122"/>
            <a:ext cx="1336040" cy="769753"/>
          </a:xfrm>
          <a:prstGeom prst="rect">
            <a:avLst/>
          </a:prstGeom>
          <a:solidFill>
            <a:schemeClr val="accent5">
              <a:lumMod val="20000"/>
              <a:lumOff val="80000"/>
            </a:schemeClr>
          </a:solidFill>
          <a:ln>
            <a:noFill/>
          </a:ln>
          <a:effectLst>
            <a:glow rad="762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22" name="组合 121"/>
          <p:cNvGrpSpPr>
            <a:grpSpLocks noChangeAspect="1"/>
          </p:cNvGrpSpPr>
          <p:nvPr>
            <p:custDataLst>
              <p:tags r:id="rId13"/>
            </p:custDataLst>
          </p:nvPr>
        </p:nvGrpSpPr>
        <p:grpSpPr>
          <a:xfrm>
            <a:off x="0" y="95204"/>
            <a:ext cx="12096000" cy="524448"/>
            <a:chOff x="-1" y="43199"/>
            <a:chExt cx="14604001" cy="633198"/>
          </a:xfrm>
        </p:grpSpPr>
        <p:sp>
          <p:nvSpPr>
            <p:cNvPr id="123" name="powerpoint template design by DAJU_PPT正版来源小红书大橘PPT微信DAJU_PPT请勿抄袭搬运！盗版必究！"/>
            <p:cNvSpPr txBox="1"/>
            <p:nvPr userDrawn="1"/>
          </p:nvSpPr>
          <p:spPr>
            <a:xfrm>
              <a:off x="-1"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sz="2000" kern="0">
                  <a:solidFill>
                    <a:schemeClr val="bg1">
                      <a:alpha val="70000"/>
                    </a:schemeClr>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dirty="0">
                  <a:sym typeface="+mn-lt"/>
                </a:rPr>
                <a:t>基本信息</a:t>
              </a:r>
              <a:endParaRPr lang="en-US" altLang="zh-CN" dirty="0">
                <a:sym typeface="+mn-lt"/>
              </a:endParaRPr>
            </a:p>
          </p:txBody>
        </p:sp>
        <p:sp>
          <p:nvSpPr>
            <p:cNvPr id="124" name="powerpoint template design by DAJU_PPT正版来源小红书大橘PPT微信DAJU_PPT请勿抄袭搬运！盗版必究！"/>
            <p:cNvSpPr txBox="1"/>
            <p:nvPr userDrawn="1"/>
          </p:nvSpPr>
          <p:spPr>
            <a:xfrm>
              <a:off x="2375999"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sz="2400" b="1" kern="0">
                  <a:solidFill>
                    <a:srgbClr val="394761"/>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dirty="0">
                  <a:sym typeface="+mn-lt"/>
                </a:rPr>
                <a:t>学业成绩</a:t>
              </a:r>
              <a:endParaRPr lang="en-US" altLang="zh-CN" dirty="0">
                <a:sym typeface="+mn-lt"/>
              </a:endParaRPr>
            </a:p>
          </p:txBody>
        </p:sp>
        <p:sp>
          <p:nvSpPr>
            <p:cNvPr id="125" name="powerpoint template design by DAJU_PPT正版来源小红书大橘PPT微信DAJU_PPT请勿抄袭搬运！盗版必究！"/>
            <p:cNvSpPr txBox="1"/>
            <p:nvPr userDrawn="1">
              <p:custDataLst>
                <p:tags r:id="rId14"/>
              </p:custDataLst>
            </p:nvPr>
          </p:nvSpPr>
          <p:spPr>
            <a:xfrm>
              <a:off x="7272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kumimoji="0" lang="zh-CN" altLang="en-US" sz="2000" i="0" u="none" strike="noStrike" kern="0" cap="none" spc="0" normalizeH="0" baseline="0" noProof="0" dirty="0">
                  <a:ln>
                    <a:noFill/>
                  </a:ln>
                  <a:solidFill>
                    <a:schemeClr val="bg1">
                      <a:alpha val="70000"/>
                    </a:schemeClr>
                  </a:solidFill>
                  <a:effectLst/>
                  <a:uLnTx/>
                  <a:uFillTx/>
                  <a:cs typeface="+mn-ea"/>
                  <a:sym typeface="+mn-lt"/>
                </a:rPr>
                <a:t>科研竞赛</a:t>
              </a:r>
              <a:endParaRPr kumimoji="0" lang="en-US" altLang="zh-CN" sz="2000" i="0" u="none" strike="noStrike" kern="0" cap="none" spc="0" normalizeH="0" baseline="0" noProof="0" dirty="0">
                <a:ln>
                  <a:noFill/>
                </a:ln>
                <a:solidFill>
                  <a:schemeClr val="bg1">
                    <a:alpha val="70000"/>
                  </a:schemeClr>
                </a:solidFill>
                <a:effectLst/>
                <a:uLnTx/>
                <a:uFillTx/>
                <a:cs typeface="+mn-ea"/>
                <a:sym typeface="+mn-lt"/>
              </a:endParaRPr>
            </a:p>
          </p:txBody>
        </p:sp>
        <p:sp>
          <p:nvSpPr>
            <p:cNvPr id="126" name="powerpoint template design by DAJU_PPT正版来源小红书大橘PPT微信DAJU_PPT请勿抄袭搬运！盗版必究！"/>
            <p:cNvSpPr txBox="1"/>
            <p:nvPr userDrawn="1">
              <p:custDataLst>
                <p:tags r:id="rId15"/>
              </p:custDataLst>
            </p:nvPr>
          </p:nvSpPr>
          <p:spPr>
            <a:xfrm>
              <a:off x="9756000"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kumimoji="0" lang="zh-CN" altLang="en-US" sz="2000" i="0" u="none" strike="noStrike" kern="0" cap="none" spc="0" normalizeH="0" baseline="0" noProof="0" dirty="0">
                  <a:ln>
                    <a:noFill/>
                  </a:ln>
                  <a:solidFill>
                    <a:schemeClr val="bg1">
                      <a:alpha val="70000"/>
                    </a:schemeClr>
                  </a:solidFill>
                  <a:effectLst/>
                  <a:uLnTx/>
                  <a:uFillTx/>
                  <a:cs typeface="+mn-ea"/>
                  <a:sym typeface="+mn-lt"/>
                </a:rPr>
                <a:t>综合发展</a:t>
              </a:r>
              <a:endParaRPr kumimoji="0" lang="en-US" altLang="zh-CN" sz="2000" i="0" u="none" strike="noStrike" kern="0" cap="none" spc="0" normalizeH="0" baseline="0" noProof="0" dirty="0">
                <a:ln>
                  <a:noFill/>
                </a:ln>
                <a:solidFill>
                  <a:schemeClr val="bg1">
                    <a:alpha val="70000"/>
                  </a:schemeClr>
                </a:solidFill>
                <a:effectLst/>
                <a:uLnTx/>
                <a:uFillTx/>
                <a:cs typeface="+mn-ea"/>
                <a:sym typeface="+mn-lt"/>
              </a:endParaRPr>
            </a:p>
          </p:txBody>
        </p:sp>
        <p:sp>
          <p:nvSpPr>
            <p:cNvPr id="127" name="powerpoint template design by DAJU_PPT正版来源小红书大橘PPT微信DAJU_PPT请勿抄袭搬运！盗版必究！"/>
            <p:cNvSpPr txBox="1"/>
            <p:nvPr/>
          </p:nvSpPr>
          <p:spPr>
            <a:xfrm>
              <a:off x="4788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zh-CN" altLang="en-US" sz="2000" kern="0" dirty="0">
                  <a:solidFill>
                    <a:schemeClr val="bg1">
                      <a:alpha val="70000"/>
                    </a:schemeClr>
                  </a:solidFill>
                  <a:cs typeface="+mn-ea"/>
                  <a:sym typeface="+mn-lt"/>
                </a:rPr>
                <a:t>荣誉情况</a:t>
              </a:r>
              <a:endParaRPr lang="en-US" altLang="zh-CN" sz="2000" kern="0" dirty="0">
                <a:solidFill>
                  <a:schemeClr val="bg1">
                    <a:alpha val="70000"/>
                  </a:schemeClr>
                </a:solidFill>
                <a:cs typeface="+mn-ea"/>
                <a:sym typeface="+mn-lt"/>
              </a:endParaRPr>
            </a:p>
          </p:txBody>
        </p:sp>
        <p:sp>
          <p:nvSpPr>
            <p:cNvPr id="128" name="powerpoint template design by DAJU_PPT正版来源小红书大橘PPT微信DAJU_PPT请勿抄袭搬运！盗版必究！"/>
            <p:cNvSpPr txBox="1"/>
            <p:nvPr>
              <p:custDataLst>
                <p:tags r:id="rId16"/>
              </p:custDataLst>
            </p:nvPr>
          </p:nvSpPr>
          <p:spPr>
            <a:xfrm>
              <a:off x="12192000" y="43199"/>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kumimoji="0" sz="2000" i="0" u="none" strike="noStrike" kern="0" cap="none" spc="0" normalizeH="0" baseline="0">
                  <a:ln>
                    <a:noFill/>
                  </a:ln>
                  <a:solidFill>
                    <a:schemeClr val="bg1">
                      <a:alpha val="70000"/>
                    </a:schemeClr>
                  </a:solidFill>
                  <a:effectLst/>
                  <a:uLnTx/>
                  <a:uFillTx/>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dirty="0">
                  <a:sym typeface="+mn-lt"/>
                </a:rPr>
                <a:t>未来规划</a:t>
              </a:r>
              <a:endParaRPr lang="en-US" altLang="zh-CN" dirty="0">
                <a:sym typeface="+mn-lt"/>
              </a:endParaRPr>
            </a:p>
          </p:txBody>
        </p:sp>
      </p:grpSp>
      <p:cxnSp>
        <p:nvCxnSpPr>
          <p:cNvPr id="129" name="powerpoint template design by DAJU_PPT正版来源小红书大橘PPT微信DAJU_PPT请勿抄袭搬运！盗版必究！"/>
          <p:cNvCxnSpPr/>
          <p:nvPr>
            <p:custDataLst>
              <p:tags r:id="rId17"/>
            </p:custDataLst>
          </p:nvPr>
        </p:nvCxnSpPr>
        <p:spPr>
          <a:xfrm>
            <a:off x="8099103"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p:nvPr>
            <p:custDataLst>
              <p:tags r:id="rId18"/>
            </p:custDataLst>
          </p:nvPr>
        </p:nvGraphicFramePr>
        <p:xfrm>
          <a:off x="6945276" y="2191967"/>
          <a:ext cx="4098290" cy="4304030"/>
        </p:xfrm>
        <a:graphic>
          <a:graphicData uri="http://schemas.openxmlformats.org/drawingml/2006/table">
            <a:tbl>
              <a:tblPr/>
              <a:tblGrid>
                <a:gridCol w="3122295"/>
                <a:gridCol w="975680"/>
              </a:tblGrid>
              <a:tr h="393035">
                <a:tc>
                  <a:txBody>
                    <a:bodyPr/>
                    <a:p>
                      <a:pPr indent="0" algn="ctr">
                        <a:buNone/>
                      </a:pPr>
                      <a:r>
                        <a:rPr lang="zh-CN" sz="1800" b="0" dirty="0">
                          <a:solidFill>
                            <a:srgbClr val="FFFFFF"/>
                          </a:solidFill>
                          <a:latin typeface="华文新魏" panose="02010800040101010101" charset="-122"/>
                          <a:ea typeface="华文新魏" panose="02010800040101010101" charset="-122"/>
                        </a:rPr>
                        <a:t>科目</a:t>
                      </a:r>
                      <a:endParaRPr lang="zh-CN" altLang="en-US" sz="1800" b="0" dirty="0">
                        <a:solidFill>
                          <a:srgbClr val="FFFFFF"/>
                        </a:solidFill>
                        <a:latin typeface="华文新魏" panose="02010800040101010101" charset="-122"/>
                        <a:ea typeface="华文新魏" panose="02010800040101010101" charset="-122"/>
                      </a:endParaRPr>
                    </a:p>
                  </a:txBody>
                  <a:tcPr marL="12700" marR="12700" marT="12700" anchor="ctr">
                    <a:lnL>
                      <a:noFill/>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lnTlToBr>
                      <a:noFill/>
                    </a:lnTlToBr>
                    <a:lnBlToTr>
                      <a:noFill/>
                    </a:lnBlToTr>
                    <a:solidFill>
                      <a:schemeClr val="accent1"/>
                    </a:solidFill>
                  </a:tcPr>
                </a:tc>
                <a:tc>
                  <a:txBody>
                    <a:bodyPr/>
                    <a:p>
                      <a:pPr indent="0" algn="ctr">
                        <a:buNone/>
                      </a:pPr>
                      <a:r>
                        <a:rPr lang="zh-CN" sz="1800" b="0" dirty="0">
                          <a:solidFill>
                            <a:srgbClr val="FFFFFF"/>
                          </a:solidFill>
                          <a:latin typeface="华文新魏" panose="02010800040101010101" charset="-122"/>
                          <a:ea typeface="华文新魏" panose="02010800040101010101" charset="-122"/>
                        </a:rPr>
                        <a:t>成绩</a:t>
                      </a:r>
                      <a:endParaRPr lang="zh-CN" altLang="en-US" sz="1800" b="0" dirty="0">
                        <a:solidFill>
                          <a:srgbClr val="FFFFFF"/>
                        </a:solidFill>
                        <a:latin typeface="华文新魏" panose="02010800040101010101" charset="-122"/>
                        <a:ea typeface="华文新魏" panose="02010800040101010101" charset="-122"/>
                      </a:endParaRPr>
                    </a:p>
                  </a:txBody>
                  <a:tcPr marL="12700" marR="12700" marT="12700" anchor="ctr">
                    <a:lnL w="12700">
                      <a:solidFill>
                        <a:schemeClr val="accent1">
                          <a:lumMod val="75000"/>
                        </a:schemeClr>
                      </a:solidFill>
                      <a:prstDash val="solid"/>
                    </a:lnL>
                    <a:lnR>
                      <a:noFill/>
                    </a:lnR>
                    <a:lnT w="12700">
                      <a:solidFill>
                        <a:schemeClr val="accent1">
                          <a:lumMod val="75000"/>
                        </a:schemeClr>
                      </a:solidFill>
                      <a:prstDash val="solid"/>
                    </a:lnT>
                    <a:lnB w="12700">
                      <a:solidFill>
                        <a:schemeClr val="accent1">
                          <a:lumMod val="75000"/>
                        </a:schemeClr>
                      </a:solidFill>
                      <a:prstDash val="solid"/>
                    </a:lnB>
                    <a:lnTlToBr>
                      <a:noFill/>
                    </a:lnTlToBr>
                    <a:lnBlToTr>
                      <a:noFill/>
                    </a:lnBlToTr>
                    <a:solidFill>
                      <a:schemeClr val="accent1"/>
                    </a:solidFill>
                  </a:tcPr>
                </a:tc>
              </a:tr>
              <a:tr h="401260">
                <a:tc>
                  <a:txBody>
                    <a:bodyPr/>
                    <a:p>
                      <a:pPr indent="0" algn="ctr">
                        <a:buNone/>
                      </a:pPr>
                      <a:r>
                        <a:rPr lang="zh-CN" altLang="en-US" sz="1800" b="0" dirty="0">
                          <a:solidFill>
                            <a:srgbClr val="000000"/>
                          </a:solidFill>
                          <a:latin typeface="华文新魏" panose="02010800040101010101" charset="-122"/>
                          <a:ea typeface="华文新魏" panose="02010800040101010101" charset="-122"/>
                        </a:rPr>
                        <a:t>病理生理学</a:t>
                      </a:r>
                      <a:endParaRPr lang="zh-CN" altLang="en-US" sz="1800" b="0" dirty="0">
                        <a:solidFill>
                          <a:srgbClr val="000000"/>
                        </a:solidFill>
                        <a:latin typeface="华文新魏" panose="02010800040101010101" charset="-122"/>
                        <a:ea typeface="华文新魏" panose="02010800040101010101" charset="-122"/>
                      </a:endParaRPr>
                    </a:p>
                  </a:txBody>
                  <a:tcPr marL="12700" marR="12700" marT="12700" anchor="ctr">
                    <a:lnL>
                      <a:noFill/>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lnTlToBr>
                      <a:noFill/>
                    </a:lnTlToBr>
                    <a:lnBlToTr>
                      <a:noFill/>
                    </a:lnBlToTr>
                    <a:solidFill>
                      <a:srgbClr val="F2F2F2"/>
                    </a:solidFill>
                  </a:tcPr>
                </a:tc>
                <a:tc>
                  <a:txBody>
                    <a:bodyPr/>
                    <a:p>
                      <a:pPr indent="0" algn="ctr">
                        <a:buNone/>
                      </a:pPr>
                      <a:r>
                        <a:rPr lang="en-US" altLang="en-US" sz="1800" b="0" dirty="0">
                          <a:solidFill>
                            <a:srgbClr val="000000"/>
                          </a:solidFill>
                          <a:latin typeface="华文新魏" panose="02010800040101010101" charset="-122"/>
                          <a:ea typeface="华文新魏" panose="02010800040101010101" charset="-122"/>
                        </a:rPr>
                        <a:t>98</a:t>
                      </a:r>
                      <a:endParaRPr lang="en-US" altLang="en-US" sz="1800" b="0" dirty="0">
                        <a:solidFill>
                          <a:srgbClr val="000000"/>
                        </a:solidFill>
                        <a:latin typeface="华文新魏" panose="02010800040101010101" charset="-122"/>
                        <a:ea typeface="华文新魏" panose="02010800040101010101" charset="-122"/>
                      </a:endParaRPr>
                    </a:p>
                  </a:txBody>
                  <a:tcPr marL="12700" marR="12700" marT="12700" anchor="ctr">
                    <a:lnL w="12700">
                      <a:solidFill>
                        <a:schemeClr val="accent1">
                          <a:lumMod val="75000"/>
                        </a:schemeClr>
                      </a:solidFill>
                      <a:prstDash val="solid"/>
                    </a:lnL>
                    <a:lnR>
                      <a:noFill/>
                    </a:lnR>
                    <a:lnT w="12700">
                      <a:solidFill>
                        <a:schemeClr val="accent1">
                          <a:lumMod val="75000"/>
                        </a:schemeClr>
                      </a:solidFill>
                      <a:prstDash val="solid"/>
                    </a:lnT>
                    <a:lnB w="12700">
                      <a:solidFill>
                        <a:schemeClr val="accent1">
                          <a:lumMod val="75000"/>
                        </a:schemeClr>
                      </a:solidFill>
                      <a:prstDash val="solid"/>
                    </a:lnB>
                    <a:lnTlToBr>
                      <a:noFill/>
                    </a:lnTlToBr>
                    <a:lnBlToTr>
                      <a:noFill/>
                    </a:lnBlToTr>
                    <a:solidFill>
                      <a:srgbClr val="F2F2F2"/>
                    </a:solidFill>
                  </a:tcPr>
                </a:tc>
              </a:tr>
              <a:tr h="401260">
                <a:tc>
                  <a:txBody>
                    <a:bodyPr/>
                    <a:p>
                      <a:pPr indent="0" algn="ctr">
                        <a:buNone/>
                      </a:pPr>
                      <a:r>
                        <a:rPr lang="zh-CN" altLang="en-US" sz="1800" b="0" dirty="0">
                          <a:solidFill>
                            <a:srgbClr val="000000"/>
                          </a:solidFill>
                          <a:latin typeface="华文新魏" panose="02010800040101010101" charset="-122"/>
                          <a:ea typeface="华文新魏" panose="02010800040101010101" charset="-122"/>
                        </a:rPr>
                        <a:t>药理学</a:t>
                      </a:r>
                      <a:endParaRPr lang="zh-CN" altLang="en-US" sz="1800" b="0" dirty="0">
                        <a:solidFill>
                          <a:srgbClr val="000000"/>
                        </a:solidFill>
                        <a:latin typeface="华文新魏" panose="02010800040101010101" charset="-122"/>
                        <a:ea typeface="华文新魏" panose="02010800040101010101" charset="-122"/>
                      </a:endParaRPr>
                    </a:p>
                  </a:txBody>
                  <a:tcPr marL="12700" marR="12700" marT="12700" anchor="ctr">
                    <a:lnL>
                      <a:noFill/>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lnTlToBr>
                      <a:noFill/>
                    </a:lnTlToBr>
                    <a:lnBlToTr>
                      <a:noFill/>
                    </a:lnBlToTr>
                    <a:solidFill>
                      <a:srgbClr val="F2F2F2"/>
                    </a:solidFill>
                  </a:tcPr>
                </a:tc>
                <a:tc>
                  <a:txBody>
                    <a:bodyPr/>
                    <a:p>
                      <a:pPr indent="0" algn="ctr">
                        <a:buNone/>
                      </a:pPr>
                      <a:r>
                        <a:rPr lang="en-US" altLang="en-US" sz="1800" b="0" dirty="0">
                          <a:solidFill>
                            <a:srgbClr val="000000"/>
                          </a:solidFill>
                          <a:latin typeface="华文新魏" panose="02010800040101010101" charset="-122"/>
                          <a:ea typeface="华文新魏" panose="02010800040101010101" charset="-122"/>
                        </a:rPr>
                        <a:t>98</a:t>
                      </a:r>
                      <a:endParaRPr lang="en-US" altLang="en-US" sz="1800" b="0" dirty="0">
                        <a:solidFill>
                          <a:srgbClr val="000000"/>
                        </a:solidFill>
                        <a:latin typeface="华文新魏" panose="02010800040101010101" charset="-122"/>
                        <a:ea typeface="华文新魏" panose="02010800040101010101" charset="-122"/>
                      </a:endParaRPr>
                    </a:p>
                  </a:txBody>
                  <a:tcPr marL="12700" marR="12700" marT="12700" anchor="ctr">
                    <a:lnL w="12700">
                      <a:solidFill>
                        <a:schemeClr val="accent1">
                          <a:lumMod val="75000"/>
                        </a:schemeClr>
                      </a:solidFill>
                      <a:prstDash val="solid"/>
                    </a:lnL>
                    <a:lnR>
                      <a:noFill/>
                    </a:lnR>
                    <a:lnT w="12700">
                      <a:solidFill>
                        <a:schemeClr val="accent1">
                          <a:lumMod val="75000"/>
                        </a:schemeClr>
                      </a:solidFill>
                      <a:prstDash val="solid"/>
                    </a:lnT>
                    <a:lnB w="12700">
                      <a:solidFill>
                        <a:schemeClr val="accent1">
                          <a:lumMod val="75000"/>
                        </a:schemeClr>
                      </a:solidFill>
                      <a:prstDash val="solid"/>
                    </a:lnB>
                    <a:lnTlToBr>
                      <a:noFill/>
                    </a:lnTlToBr>
                    <a:lnBlToTr>
                      <a:noFill/>
                    </a:lnBlToTr>
                    <a:solidFill>
                      <a:srgbClr val="F2F2F2"/>
                    </a:solidFill>
                  </a:tcPr>
                </a:tc>
              </a:tr>
              <a:tr h="401260">
                <a:tc>
                  <a:txBody>
                    <a:bodyPr/>
                    <a:p>
                      <a:pPr indent="0" algn="ctr">
                        <a:buNone/>
                      </a:pPr>
                      <a:r>
                        <a:rPr lang="zh-CN" altLang="en-US" sz="1800" b="0" dirty="0">
                          <a:solidFill>
                            <a:srgbClr val="000000"/>
                          </a:solidFill>
                          <a:latin typeface="华文新魏" panose="02010800040101010101" charset="-122"/>
                          <a:ea typeface="华文新魏" panose="02010800040101010101" charset="-122"/>
                        </a:rPr>
                        <a:t>内科学</a:t>
                      </a:r>
                      <a:r>
                        <a:rPr lang="en-US" altLang="zh-CN" sz="1800" b="0" dirty="0">
                          <a:solidFill>
                            <a:srgbClr val="000000"/>
                          </a:solidFill>
                          <a:latin typeface="华文新魏" panose="02010800040101010101" charset="-122"/>
                          <a:ea typeface="华文新魏" panose="02010800040101010101" charset="-122"/>
                        </a:rPr>
                        <a:t>B</a:t>
                      </a:r>
                      <a:endParaRPr lang="en-US" altLang="zh-CN" sz="1800" b="0" dirty="0">
                        <a:solidFill>
                          <a:srgbClr val="000000"/>
                        </a:solidFill>
                        <a:latin typeface="华文新魏" panose="02010800040101010101" charset="-122"/>
                        <a:ea typeface="华文新魏" panose="02010800040101010101" charset="-122"/>
                      </a:endParaRPr>
                    </a:p>
                  </a:txBody>
                  <a:tcPr marL="12700" marR="12700" marT="12700" anchor="ctr">
                    <a:lnL>
                      <a:noFill/>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lnTlToBr>
                      <a:noFill/>
                    </a:lnTlToBr>
                    <a:lnBlToTr>
                      <a:noFill/>
                    </a:lnBlToTr>
                    <a:solidFill>
                      <a:srgbClr val="F2F2F2"/>
                    </a:solidFill>
                  </a:tcPr>
                </a:tc>
                <a:tc>
                  <a:txBody>
                    <a:bodyPr/>
                    <a:p>
                      <a:pPr indent="0" algn="ctr">
                        <a:buNone/>
                      </a:pPr>
                      <a:r>
                        <a:rPr lang="en-US" altLang="en-US" sz="1800" b="0" dirty="0">
                          <a:solidFill>
                            <a:srgbClr val="000000"/>
                          </a:solidFill>
                          <a:latin typeface="华文新魏" panose="02010800040101010101" charset="-122"/>
                          <a:ea typeface="华文新魏" panose="02010800040101010101" charset="-122"/>
                        </a:rPr>
                        <a:t>96</a:t>
                      </a:r>
                      <a:endParaRPr lang="en-US" altLang="en-US" sz="1800" b="0" dirty="0">
                        <a:solidFill>
                          <a:srgbClr val="000000"/>
                        </a:solidFill>
                        <a:latin typeface="华文新魏" panose="02010800040101010101" charset="-122"/>
                        <a:ea typeface="华文新魏" panose="02010800040101010101" charset="-122"/>
                      </a:endParaRPr>
                    </a:p>
                  </a:txBody>
                  <a:tcPr marL="12700" marR="12700" marT="12700" anchor="ctr">
                    <a:lnL w="12700">
                      <a:solidFill>
                        <a:schemeClr val="accent1">
                          <a:lumMod val="75000"/>
                        </a:schemeClr>
                      </a:solidFill>
                      <a:prstDash val="solid"/>
                    </a:lnL>
                    <a:lnR>
                      <a:noFill/>
                    </a:lnR>
                    <a:lnT w="12700">
                      <a:solidFill>
                        <a:schemeClr val="accent1">
                          <a:lumMod val="75000"/>
                        </a:schemeClr>
                      </a:solidFill>
                      <a:prstDash val="solid"/>
                    </a:lnT>
                    <a:lnB w="12700">
                      <a:solidFill>
                        <a:schemeClr val="accent1">
                          <a:lumMod val="75000"/>
                        </a:schemeClr>
                      </a:solidFill>
                      <a:prstDash val="solid"/>
                    </a:lnB>
                    <a:lnTlToBr>
                      <a:noFill/>
                    </a:lnTlToBr>
                    <a:lnBlToTr>
                      <a:noFill/>
                    </a:lnBlToTr>
                    <a:solidFill>
                      <a:srgbClr val="F2F2F2"/>
                    </a:solidFill>
                  </a:tcPr>
                </a:tc>
              </a:tr>
              <a:tr h="401260">
                <a:tc>
                  <a:txBody>
                    <a:bodyPr/>
                    <a:p>
                      <a:pPr indent="0" algn="ctr">
                        <a:buNone/>
                      </a:pPr>
                      <a:r>
                        <a:rPr lang="zh-CN" altLang="en-US" sz="1800" b="0" dirty="0">
                          <a:solidFill>
                            <a:srgbClr val="000000"/>
                          </a:solidFill>
                          <a:latin typeface="华文新魏" panose="02010800040101010101" charset="-122"/>
                          <a:ea typeface="华文新魏" panose="02010800040101010101" charset="-122"/>
                        </a:rPr>
                        <a:t>影像诊断学</a:t>
                      </a:r>
                      <a:endParaRPr lang="zh-CN" altLang="en-US" sz="1800" b="0" dirty="0">
                        <a:solidFill>
                          <a:srgbClr val="000000"/>
                        </a:solidFill>
                        <a:latin typeface="华文新魏" panose="02010800040101010101" charset="-122"/>
                        <a:ea typeface="华文新魏" panose="02010800040101010101" charset="-122"/>
                      </a:endParaRPr>
                    </a:p>
                  </a:txBody>
                  <a:tcPr marL="12700" marR="12700" marT="12700" anchor="ctr">
                    <a:lnL>
                      <a:noFill/>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lnTlToBr>
                      <a:noFill/>
                    </a:lnTlToBr>
                    <a:lnBlToTr>
                      <a:noFill/>
                    </a:lnBlToTr>
                    <a:solidFill>
                      <a:srgbClr val="F2F2F2"/>
                    </a:solidFill>
                  </a:tcPr>
                </a:tc>
                <a:tc>
                  <a:txBody>
                    <a:bodyPr/>
                    <a:p>
                      <a:pPr indent="0" algn="ctr">
                        <a:buNone/>
                      </a:pPr>
                      <a:r>
                        <a:rPr lang="en-US" altLang="en-US" sz="1800" b="0" dirty="0">
                          <a:solidFill>
                            <a:srgbClr val="000000"/>
                          </a:solidFill>
                          <a:latin typeface="华文新魏" panose="02010800040101010101" charset="-122"/>
                          <a:ea typeface="华文新魏" panose="02010800040101010101" charset="-122"/>
                        </a:rPr>
                        <a:t>96</a:t>
                      </a:r>
                      <a:endParaRPr lang="en-US" altLang="en-US" sz="1800" b="0" dirty="0">
                        <a:solidFill>
                          <a:srgbClr val="000000"/>
                        </a:solidFill>
                        <a:latin typeface="华文新魏" panose="02010800040101010101" charset="-122"/>
                        <a:ea typeface="华文新魏" panose="02010800040101010101" charset="-122"/>
                      </a:endParaRPr>
                    </a:p>
                  </a:txBody>
                  <a:tcPr marL="12700" marR="12700" marT="12700" anchor="ctr">
                    <a:lnL w="12700">
                      <a:solidFill>
                        <a:schemeClr val="accent1">
                          <a:lumMod val="75000"/>
                        </a:schemeClr>
                      </a:solidFill>
                      <a:prstDash val="solid"/>
                    </a:lnL>
                    <a:lnR>
                      <a:noFill/>
                    </a:lnR>
                    <a:lnT w="12700">
                      <a:solidFill>
                        <a:schemeClr val="accent1">
                          <a:lumMod val="75000"/>
                        </a:schemeClr>
                      </a:solidFill>
                      <a:prstDash val="solid"/>
                    </a:lnT>
                    <a:lnB w="12700">
                      <a:solidFill>
                        <a:schemeClr val="accent1">
                          <a:lumMod val="75000"/>
                        </a:schemeClr>
                      </a:solidFill>
                      <a:prstDash val="solid"/>
                    </a:lnB>
                    <a:lnTlToBr>
                      <a:noFill/>
                    </a:lnTlToBr>
                    <a:lnBlToTr>
                      <a:noFill/>
                    </a:lnBlToTr>
                    <a:solidFill>
                      <a:srgbClr val="F2F2F2"/>
                    </a:solidFill>
                  </a:tcPr>
                </a:tc>
              </a:tr>
              <a:tr h="402435">
                <a:tc>
                  <a:txBody>
                    <a:bodyPr/>
                    <a:p>
                      <a:pPr indent="0" algn="ctr">
                        <a:buNone/>
                      </a:pPr>
                      <a:r>
                        <a:rPr lang="zh-CN" altLang="en-US" sz="1800" b="0" dirty="0">
                          <a:solidFill>
                            <a:srgbClr val="000000"/>
                          </a:solidFill>
                          <a:latin typeface="华文新魏" panose="02010800040101010101" charset="-122"/>
                          <a:ea typeface="华文新魏" panose="02010800040101010101" charset="-122"/>
                        </a:rPr>
                        <a:t>实验诊断学</a:t>
                      </a:r>
                      <a:endParaRPr lang="zh-CN" altLang="en-US" sz="1800" b="0" dirty="0">
                        <a:solidFill>
                          <a:srgbClr val="000000"/>
                        </a:solidFill>
                        <a:latin typeface="华文新魏" panose="02010800040101010101" charset="-122"/>
                        <a:ea typeface="华文新魏" panose="02010800040101010101" charset="-122"/>
                      </a:endParaRPr>
                    </a:p>
                  </a:txBody>
                  <a:tcPr marL="12700" marR="12700" marT="12700" anchor="ctr">
                    <a:lnL>
                      <a:noFill/>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lnTlToBr>
                      <a:noFill/>
                    </a:lnTlToBr>
                    <a:lnBlToTr>
                      <a:noFill/>
                    </a:lnBlToTr>
                    <a:solidFill>
                      <a:srgbClr val="F2F2F2"/>
                    </a:solidFill>
                  </a:tcPr>
                </a:tc>
                <a:tc>
                  <a:txBody>
                    <a:bodyPr/>
                    <a:p>
                      <a:pPr indent="0" algn="ctr">
                        <a:buNone/>
                      </a:pPr>
                      <a:r>
                        <a:rPr lang="en-US" sz="1800" b="0" dirty="0">
                          <a:solidFill>
                            <a:srgbClr val="000000"/>
                          </a:solidFill>
                          <a:latin typeface="华文新魏" panose="02010800040101010101" charset="-122"/>
                          <a:ea typeface="华文新魏" panose="02010800040101010101" charset="-122"/>
                        </a:rPr>
                        <a:t>95</a:t>
                      </a:r>
                      <a:endParaRPr lang="en-US" altLang="en-US" sz="1800" b="0" dirty="0">
                        <a:solidFill>
                          <a:srgbClr val="000000"/>
                        </a:solidFill>
                        <a:latin typeface="华文新魏" panose="02010800040101010101" charset="-122"/>
                        <a:ea typeface="华文新魏" panose="02010800040101010101" charset="-122"/>
                      </a:endParaRPr>
                    </a:p>
                  </a:txBody>
                  <a:tcPr marL="12700" marR="12700" marT="12700" anchor="ctr">
                    <a:lnL w="12700">
                      <a:solidFill>
                        <a:schemeClr val="accent1">
                          <a:lumMod val="75000"/>
                        </a:schemeClr>
                      </a:solidFill>
                      <a:prstDash val="solid"/>
                    </a:lnL>
                    <a:lnR>
                      <a:noFill/>
                    </a:lnR>
                    <a:lnT w="12700">
                      <a:solidFill>
                        <a:schemeClr val="accent1">
                          <a:lumMod val="75000"/>
                        </a:schemeClr>
                      </a:solidFill>
                      <a:prstDash val="solid"/>
                    </a:lnT>
                    <a:lnB w="12700">
                      <a:solidFill>
                        <a:schemeClr val="accent1">
                          <a:lumMod val="75000"/>
                        </a:schemeClr>
                      </a:solidFill>
                      <a:prstDash val="solid"/>
                    </a:lnB>
                    <a:lnTlToBr>
                      <a:noFill/>
                    </a:lnTlToBr>
                    <a:lnBlToTr>
                      <a:noFill/>
                    </a:lnBlToTr>
                    <a:solidFill>
                      <a:srgbClr val="F2F2F2"/>
                    </a:solidFill>
                  </a:tcPr>
                </a:tc>
              </a:tr>
              <a:tr h="402435">
                <a:tc>
                  <a:txBody>
                    <a:bodyPr/>
                    <a:p>
                      <a:pPr indent="0" algn="ctr">
                        <a:buNone/>
                      </a:pPr>
                      <a:r>
                        <a:rPr lang="zh-CN" altLang="en-US" sz="1800" b="0" dirty="0">
                          <a:solidFill>
                            <a:srgbClr val="000000"/>
                          </a:solidFill>
                          <a:latin typeface="华文新魏" panose="02010800040101010101" charset="-122"/>
                          <a:ea typeface="华文新魏" panose="02010800040101010101" charset="-122"/>
                        </a:rPr>
                        <a:t>临床诊断学</a:t>
                      </a:r>
                      <a:endParaRPr lang="zh-CN" altLang="en-US" sz="1800" b="0" dirty="0">
                        <a:solidFill>
                          <a:srgbClr val="000000"/>
                        </a:solidFill>
                        <a:latin typeface="华文新魏" panose="02010800040101010101" charset="-122"/>
                        <a:ea typeface="华文新魏" panose="02010800040101010101" charset="-122"/>
                      </a:endParaRPr>
                    </a:p>
                  </a:txBody>
                  <a:tcPr marL="12700" marR="12700" marT="12700" anchor="ctr">
                    <a:lnL>
                      <a:noFill/>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lnTlToBr>
                      <a:noFill/>
                    </a:lnTlToBr>
                    <a:lnBlToTr>
                      <a:noFill/>
                    </a:lnBlToTr>
                    <a:solidFill>
                      <a:srgbClr val="F2F2F2"/>
                    </a:solidFill>
                  </a:tcPr>
                </a:tc>
                <a:tc>
                  <a:txBody>
                    <a:bodyPr/>
                    <a:p>
                      <a:pPr indent="0" algn="ctr">
                        <a:buNone/>
                      </a:pPr>
                      <a:r>
                        <a:rPr lang="en-US" altLang="en-US" sz="1800" b="0" dirty="0">
                          <a:solidFill>
                            <a:srgbClr val="000000"/>
                          </a:solidFill>
                          <a:latin typeface="华文新魏" panose="02010800040101010101" charset="-122"/>
                          <a:ea typeface="华文新魏" panose="02010800040101010101" charset="-122"/>
                        </a:rPr>
                        <a:t>95</a:t>
                      </a:r>
                      <a:endParaRPr lang="en-US" altLang="en-US" sz="1800" b="0" dirty="0">
                        <a:solidFill>
                          <a:srgbClr val="000000"/>
                        </a:solidFill>
                        <a:latin typeface="华文新魏" panose="02010800040101010101" charset="-122"/>
                        <a:ea typeface="华文新魏" panose="02010800040101010101" charset="-122"/>
                      </a:endParaRPr>
                    </a:p>
                  </a:txBody>
                  <a:tcPr marL="12700" marR="12700" marT="12700" anchor="ctr">
                    <a:lnL w="12700">
                      <a:solidFill>
                        <a:schemeClr val="accent1">
                          <a:lumMod val="75000"/>
                        </a:schemeClr>
                      </a:solidFill>
                      <a:prstDash val="solid"/>
                    </a:lnL>
                    <a:lnR>
                      <a:noFill/>
                    </a:lnR>
                    <a:lnT w="12700">
                      <a:solidFill>
                        <a:schemeClr val="accent1">
                          <a:lumMod val="75000"/>
                        </a:schemeClr>
                      </a:solidFill>
                      <a:prstDash val="solid"/>
                    </a:lnT>
                    <a:lnB w="12700">
                      <a:solidFill>
                        <a:schemeClr val="accent1">
                          <a:lumMod val="75000"/>
                        </a:schemeClr>
                      </a:solidFill>
                      <a:prstDash val="solid"/>
                    </a:lnB>
                    <a:lnTlToBr>
                      <a:noFill/>
                    </a:lnTlToBr>
                    <a:lnBlToTr>
                      <a:noFill/>
                    </a:lnBlToTr>
                    <a:solidFill>
                      <a:srgbClr val="F2F2F2"/>
                    </a:solidFill>
                  </a:tcPr>
                </a:tc>
              </a:tr>
              <a:tr h="400085">
                <a:tc>
                  <a:txBody>
                    <a:bodyPr/>
                    <a:p>
                      <a:pPr indent="0" algn="ctr">
                        <a:buNone/>
                      </a:pPr>
                      <a:r>
                        <a:rPr lang="zh-CN" altLang="en-US" sz="1800" b="0">
                          <a:solidFill>
                            <a:srgbClr val="000000"/>
                          </a:solidFill>
                          <a:latin typeface="华文新魏" panose="02010800040101010101" charset="-122"/>
                          <a:ea typeface="华文新魏" panose="02010800040101010101" charset="-122"/>
                        </a:rPr>
                        <a:t>病理学</a:t>
                      </a:r>
                      <a:endParaRPr lang="zh-CN" altLang="en-US" sz="1800" b="0">
                        <a:solidFill>
                          <a:srgbClr val="000000"/>
                        </a:solidFill>
                        <a:latin typeface="华文新魏" panose="02010800040101010101" charset="-122"/>
                        <a:ea typeface="华文新魏" panose="02010800040101010101" charset="-122"/>
                      </a:endParaRPr>
                    </a:p>
                  </a:txBody>
                  <a:tcPr marL="12700" marR="12700" marT="12700" anchor="ctr">
                    <a:lnL>
                      <a:noFill/>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lnTlToBr>
                      <a:noFill/>
                    </a:lnTlToBr>
                    <a:lnBlToTr>
                      <a:noFill/>
                    </a:lnBlToTr>
                    <a:solidFill>
                      <a:srgbClr val="F2F2F2"/>
                    </a:solidFill>
                  </a:tcPr>
                </a:tc>
                <a:tc>
                  <a:txBody>
                    <a:bodyPr/>
                    <a:p>
                      <a:pPr indent="0" algn="ctr">
                        <a:buNone/>
                      </a:pPr>
                      <a:r>
                        <a:rPr lang="en-US" sz="1800" b="0" dirty="0">
                          <a:solidFill>
                            <a:srgbClr val="000000"/>
                          </a:solidFill>
                          <a:latin typeface="华文新魏" panose="02010800040101010101" charset="-122"/>
                          <a:ea typeface="华文新魏" panose="02010800040101010101" charset="-122"/>
                        </a:rPr>
                        <a:t>95</a:t>
                      </a:r>
                      <a:endParaRPr lang="en-US" altLang="en-US" sz="1800" b="0" dirty="0">
                        <a:solidFill>
                          <a:srgbClr val="000000"/>
                        </a:solidFill>
                        <a:latin typeface="华文新魏" panose="02010800040101010101" charset="-122"/>
                        <a:ea typeface="华文新魏" panose="02010800040101010101" charset="-122"/>
                      </a:endParaRPr>
                    </a:p>
                  </a:txBody>
                  <a:tcPr marL="12700" marR="12700" marT="12700" anchor="ctr">
                    <a:lnL w="12700">
                      <a:solidFill>
                        <a:schemeClr val="accent1">
                          <a:lumMod val="75000"/>
                        </a:schemeClr>
                      </a:solidFill>
                      <a:prstDash val="solid"/>
                    </a:lnL>
                    <a:lnR>
                      <a:noFill/>
                    </a:lnR>
                    <a:lnT w="12700">
                      <a:solidFill>
                        <a:schemeClr val="accent1">
                          <a:lumMod val="75000"/>
                        </a:schemeClr>
                      </a:solidFill>
                      <a:prstDash val="solid"/>
                    </a:lnT>
                    <a:lnB w="12700">
                      <a:solidFill>
                        <a:schemeClr val="accent1">
                          <a:lumMod val="75000"/>
                        </a:schemeClr>
                      </a:solidFill>
                      <a:prstDash val="solid"/>
                    </a:lnB>
                    <a:lnTlToBr>
                      <a:noFill/>
                    </a:lnTlToBr>
                    <a:lnBlToTr>
                      <a:noFill/>
                    </a:lnBlToTr>
                    <a:solidFill>
                      <a:srgbClr val="F2F2F2"/>
                    </a:solidFill>
                  </a:tcPr>
                </a:tc>
              </a:tr>
              <a:tr h="336635">
                <a:tc>
                  <a:txBody>
                    <a:bodyPr/>
                    <a:p>
                      <a:pPr indent="0" algn="ctr">
                        <a:buNone/>
                      </a:pPr>
                      <a:r>
                        <a:rPr lang="zh-CN" altLang="en-US" sz="1800" b="0" dirty="0">
                          <a:solidFill>
                            <a:srgbClr val="000000"/>
                          </a:solidFill>
                          <a:latin typeface="华文新魏" panose="02010800040101010101" charset="-122"/>
                          <a:ea typeface="华文新魏" panose="02010800040101010101" charset="-122"/>
                        </a:rPr>
                        <a:t>内科学</a:t>
                      </a:r>
                      <a:r>
                        <a:rPr lang="en-US" altLang="zh-CN" sz="1800" b="0" dirty="0">
                          <a:solidFill>
                            <a:srgbClr val="000000"/>
                          </a:solidFill>
                          <a:latin typeface="华文新魏" panose="02010800040101010101" charset="-122"/>
                          <a:ea typeface="华文新魏" panose="02010800040101010101" charset="-122"/>
                        </a:rPr>
                        <a:t>A</a:t>
                      </a:r>
                      <a:endParaRPr lang="en-US" altLang="zh-CN" sz="1800" b="0" dirty="0">
                        <a:solidFill>
                          <a:srgbClr val="000000"/>
                        </a:solidFill>
                        <a:latin typeface="华文新魏" panose="02010800040101010101" charset="-122"/>
                        <a:ea typeface="华文新魏" panose="02010800040101010101" charset="-122"/>
                      </a:endParaRPr>
                    </a:p>
                  </a:txBody>
                  <a:tcPr marL="12700" marR="12700" marT="12700" anchor="ctr">
                    <a:lnL>
                      <a:noFill/>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lnTlToBr>
                      <a:noFill/>
                    </a:lnTlToBr>
                    <a:lnBlToTr>
                      <a:noFill/>
                    </a:lnBlToTr>
                    <a:solidFill>
                      <a:srgbClr val="F2F2F2"/>
                    </a:solidFill>
                  </a:tcPr>
                </a:tc>
                <a:tc>
                  <a:txBody>
                    <a:bodyPr/>
                    <a:p>
                      <a:pPr indent="0" algn="ctr">
                        <a:buNone/>
                      </a:pPr>
                      <a:r>
                        <a:rPr lang="en-US" altLang="en-US" sz="1800" b="0">
                          <a:solidFill>
                            <a:srgbClr val="000000"/>
                          </a:solidFill>
                          <a:latin typeface="华文新魏" panose="02010800040101010101" charset="-122"/>
                          <a:ea typeface="华文新魏" panose="02010800040101010101" charset="-122"/>
                        </a:rPr>
                        <a:t>94</a:t>
                      </a:r>
                      <a:endParaRPr lang="en-US" altLang="en-US" sz="1800" b="0">
                        <a:solidFill>
                          <a:srgbClr val="000000"/>
                        </a:solidFill>
                        <a:latin typeface="华文新魏" panose="02010800040101010101" charset="-122"/>
                        <a:ea typeface="华文新魏" panose="02010800040101010101" charset="-122"/>
                      </a:endParaRPr>
                    </a:p>
                  </a:txBody>
                  <a:tcPr marL="12700" marR="12700" marT="12700" anchor="ctr">
                    <a:lnL w="12700">
                      <a:solidFill>
                        <a:schemeClr val="accent1">
                          <a:lumMod val="75000"/>
                        </a:schemeClr>
                      </a:solidFill>
                      <a:prstDash val="solid"/>
                    </a:lnL>
                    <a:lnR>
                      <a:noFill/>
                    </a:lnR>
                    <a:lnT w="12700">
                      <a:solidFill>
                        <a:schemeClr val="accent1">
                          <a:lumMod val="75000"/>
                        </a:schemeClr>
                      </a:solidFill>
                      <a:prstDash val="solid"/>
                    </a:lnT>
                    <a:lnB w="12700">
                      <a:solidFill>
                        <a:schemeClr val="accent1">
                          <a:lumMod val="75000"/>
                        </a:schemeClr>
                      </a:solidFill>
                      <a:prstDash val="solid"/>
                    </a:lnB>
                    <a:lnTlToBr>
                      <a:noFill/>
                    </a:lnTlToBr>
                    <a:lnBlToTr>
                      <a:noFill/>
                    </a:lnBlToTr>
                    <a:solidFill>
                      <a:srgbClr val="F2F2F2"/>
                    </a:solidFill>
                  </a:tcPr>
                </a:tc>
              </a:tr>
              <a:tr h="372473">
                <a:tc>
                  <a:txBody>
                    <a:bodyPr/>
                    <a:p>
                      <a:pPr indent="0" algn="ctr">
                        <a:buNone/>
                      </a:pPr>
                      <a:r>
                        <a:rPr lang="zh-CN" altLang="en-US" sz="1800" b="0" dirty="0">
                          <a:solidFill>
                            <a:srgbClr val="000000"/>
                          </a:solidFill>
                          <a:latin typeface="华文新魏" panose="02010800040101010101" charset="-122"/>
                          <a:ea typeface="华文新魏" panose="02010800040101010101" charset="-122"/>
                        </a:rPr>
                        <a:t>生理学</a:t>
                      </a:r>
                      <a:endParaRPr lang="zh-CN" altLang="en-US" sz="1800" b="0" dirty="0">
                        <a:solidFill>
                          <a:srgbClr val="000000"/>
                        </a:solidFill>
                        <a:latin typeface="华文新魏" panose="02010800040101010101" charset="-122"/>
                        <a:ea typeface="华文新魏" panose="02010800040101010101" charset="-122"/>
                      </a:endParaRPr>
                    </a:p>
                  </a:txBody>
                  <a:tcPr marL="12700" marR="12700" marT="12700" anchor="ctr">
                    <a:lnL>
                      <a:noFill/>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lnTlToBr>
                      <a:noFill/>
                    </a:lnTlToBr>
                    <a:lnBlToTr>
                      <a:noFill/>
                    </a:lnBlToTr>
                    <a:solidFill>
                      <a:srgbClr val="F2F2F2"/>
                    </a:solidFill>
                  </a:tcPr>
                </a:tc>
                <a:tc>
                  <a:txBody>
                    <a:bodyPr/>
                    <a:p>
                      <a:pPr indent="0" algn="ctr">
                        <a:buNone/>
                      </a:pPr>
                      <a:r>
                        <a:rPr lang="en-US" sz="1800" b="0" dirty="0">
                          <a:solidFill>
                            <a:srgbClr val="000000"/>
                          </a:solidFill>
                          <a:latin typeface="华文新魏" panose="02010800040101010101" charset="-122"/>
                          <a:ea typeface="华文新魏" panose="02010800040101010101" charset="-122"/>
                        </a:rPr>
                        <a:t>94</a:t>
                      </a:r>
                      <a:endParaRPr lang="en-US" altLang="en-US" sz="1800" b="0" dirty="0">
                        <a:solidFill>
                          <a:srgbClr val="000000"/>
                        </a:solidFill>
                        <a:latin typeface="华文新魏" panose="02010800040101010101" charset="-122"/>
                        <a:ea typeface="华文新魏" panose="02010800040101010101" charset="-122"/>
                      </a:endParaRPr>
                    </a:p>
                  </a:txBody>
                  <a:tcPr marL="12700" marR="12700" marT="12700" anchor="ctr">
                    <a:lnL w="12700">
                      <a:solidFill>
                        <a:schemeClr val="accent1">
                          <a:lumMod val="75000"/>
                        </a:schemeClr>
                      </a:solidFill>
                      <a:prstDash val="solid"/>
                    </a:lnL>
                    <a:lnR>
                      <a:noFill/>
                    </a:lnR>
                    <a:lnT w="12700">
                      <a:solidFill>
                        <a:schemeClr val="accent1">
                          <a:lumMod val="75000"/>
                        </a:schemeClr>
                      </a:solidFill>
                      <a:prstDash val="solid"/>
                    </a:lnT>
                    <a:lnB w="12700">
                      <a:solidFill>
                        <a:schemeClr val="accent1">
                          <a:lumMod val="75000"/>
                        </a:schemeClr>
                      </a:solidFill>
                      <a:prstDash val="solid"/>
                    </a:lnB>
                    <a:lnTlToBr>
                      <a:noFill/>
                    </a:lnTlToBr>
                    <a:lnBlToTr>
                      <a:noFill/>
                    </a:lnBlToTr>
                    <a:solidFill>
                      <a:srgbClr val="F2F2F2"/>
                    </a:solidFill>
                  </a:tcPr>
                </a:tc>
              </a:tr>
              <a:tr h="391860">
                <a:tc>
                  <a:txBody>
                    <a:bodyPr/>
                    <a:p>
                      <a:pPr indent="0" algn="ctr">
                        <a:buNone/>
                      </a:pPr>
                      <a:r>
                        <a:rPr lang="zh-CN" altLang="en-US" sz="1800" b="0">
                          <a:solidFill>
                            <a:srgbClr val="000000"/>
                          </a:solidFill>
                          <a:latin typeface="华文新魏" panose="02010800040101010101" charset="-122"/>
                          <a:ea typeface="华文新魏" panose="02010800040101010101" charset="-122"/>
                        </a:rPr>
                        <a:t>生物化学与</a:t>
                      </a:r>
                      <a:r>
                        <a:rPr lang="zh-CN" altLang="en-US" sz="1800" b="0">
                          <a:solidFill>
                            <a:srgbClr val="000000"/>
                          </a:solidFill>
                          <a:latin typeface="华文新魏" panose="02010800040101010101" charset="-122"/>
                          <a:ea typeface="华文新魏" panose="02010800040101010101" charset="-122"/>
                        </a:rPr>
                        <a:t>分子生物学</a:t>
                      </a:r>
                      <a:endParaRPr lang="zh-CN" altLang="en-US" sz="1800" b="0">
                        <a:solidFill>
                          <a:srgbClr val="000000"/>
                        </a:solidFill>
                        <a:latin typeface="华文新魏" panose="02010800040101010101" charset="-122"/>
                        <a:ea typeface="华文新魏" panose="02010800040101010101" charset="-122"/>
                      </a:endParaRPr>
                    </a:p>
                  </a:txBody>
                  <a:tcPr marL="12700" marR="12700" marT="12700" anchor="ctr">
                    <a:lnL>
                      <a:noFill/>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lnTlToBr>
                      <a:noFill/>
                    </a:lnTlToBr>
                    <a:lnBlToTr>
                      <a:noFill/>
                    </a:lnBlToTr>
                    <a:solidFill>
                      <a:srgbClr val="F2F2F2"/>
                    </a:solidFill>
                  </a:tcPr>
                </a:tc>
                <a:tc>
                  <a:txBody>
                    <a:bodyPr/>
                    <a:p>
                      <a:pPr indent="0" algn="ctr">
                        <a:buNone/>
                      </a:pPr>
                      <a:r>
                        <a:rPr lang="en-US" sz="1800" b="0">
                          <a:solidFill>
                            <a:srgbClr val="000000"/>
                          </a:solidFill>
                          <a:latin typeface="华文新魏" panose="02010800040101010101" charset="-122"/>
                          <a:ea typeface="华文新魏" panose="02010800040101010101" charset="-122"/>
                        </a:rPr>
                        <a:t>94</a:t>
                      </a:r>
                      <a:endParaRPr lang="en-US" altLang="en-US" sz="1800" b="0">
                        <a:solidFill>
                          <a:srgbClr val="000000"/>
                        </a:solidFill>
                        <a:latin typeface="华文新魏" panose="02010800040101010101" charset="-122"/>
                        <a:ea typeface="华文新魏" panose="02010800040101010101" charset="-122"/>
                      </a:endParaRPr>
                    </a:p>
                  </a:txBody>
                  <a:tcPr marL="12700" marR="12700" marT="12700" anchor="ctr">
                    <a:lnL w="12700">
                      <a:solidFill>
                        <a:schemeClr val="accent1">
                          <a:lumMod val="75000"/>
                        </a:schemeClr>
                      </a:solidFill>
                      <a:prstDash val="solid"/>
                    </a:lnL>
                    <a:lnR>
                      <a:noFill/>
                    </a:lnR>
                    <a:lnT w="12700">
                      <a:solidFill>
                        <a:schemeClr val="accent1">
                          <a:lumMod val="75000"/>
                        </a:schemeClr>
                      </a:solidFill>
                      <a:prstDash val="solid"/>
                    </a:lnT>
                    <a:lnB w="12700">
                      <a:solidFill>
                        <a:schemeClr val="accent1">
                          <a:lumMod val="75000"/>
                        </a:schemeClr>
                      </a:solidFill>
                      <a:prstDash val="solid"/>
                    </a:lnB>
                    <a:lnTlToBr>
                      <a:noFill/>
                    </a:lnTlToBr>
                    <a:lnBlToTr>
                      <a:noFill/>
                    </a:lnBlToTr>
                    <a:solidFill>
                      <a:srgbClr val="F2F2F2"/>
                    </a:solidFill>
                  </a:tcPr>
                </a:tc>
              </a:tr>
            </a:tbl>
          </a:graphicData>
        </a:graphic>
      </p:graphicFrame>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owerpoint template design by DAJU_PPT正版来源小红书大橘PPT微信DAJU_PPT请勿抄袭搬运！盗版必究！"/>
          <p:cNvSpPr txBox="1"/>
          <p:nvPr/>
        </p:nvSpPr>
        <p:spPr>
          <a:xfrm>
            <a:off x="2407920" y="6249873"/>
            <a:ext cx="7376160" cy="307777"/>
          </a:xfrm>
          <a:prstGeom prst="rect">
            <a:avLst/>
          </a:prstGeom>
          <a:noFill/>
        </p:spPr>
        <p:txBody>
          <a:bodyPr wrap="square">
            <a:spAutoFit/>
          </a:bodyPr>
          <a:lstStyle/>
          <a:p>
            <a:pPr algn="ctr"/>
            <a:r>
              <a:rPr lang="en-US" altLang="zh-CN" sz="1400" dirty="0">
                <a:solidFill>
                  <a:schemeClr val="bg1"/>
                </a:solidFill>
                <a:cs typeface="+mn-ea"/>
                <a:sym typeface="+mn-lt"/>
              </a:rPr>
              <a:t>——</a:t>
            </a:r>
            <a:r>
              <a:rPr lang="en-US" altLang="zh-CN" sz="1400" spc="300" dirty="0">
                <a:solidFill>
                  <a:schemeClr val="bg1"/>
                </a:solidFill>
                <a:cs typeface="+mn-ea"/>
                <a:sym typeface="+mn-lt"/>
              </a:rPr>
              <a:t> </a:t>
            </a:r>
            <a:r>
              <a:rPr lang="zh-CN" altLang="en-US" sz="1400" spc="300" dirty="0">
                <a:solidFill>
                  <a:schemeClr val="bg1"/>
                </a:solidFill>
                <a:cs typeface="+mn-ea"/>
                <a:sym typeface="+mn-lt"/>
              </a:rPr>
              <a:t>艰苦朴素 </a:t>
            </a:r>
            <a:r>
              <a:rPr lang="en-US" altLang="zh-CN" sz="1400" spc="300" dirty="0">
                <a:solidFill>
                  <a:schemeClr val="bg1"/>
                </a:solidFill>
                <a:cs typeface="+mn-ea"/>
                <a:sym typeface="+mn-lt"/>
              </a:rPr>
              <a:t>· </a:t>
            </a:r>
            <a:r>
              <a:rPr lang="zh-CN" altLang="en-US" sz="1400" spc="300" dirty="0">
                <a:solidFill>
                  <a:schemeClr val="bg1"/>
                </a:solidFill>
                <a:cs typeface="+mn-ea"/>
                <a:sym typeface="+mn-lt"/>
              </a:rPr>
              <a:t>实事求是 </a:t>
            </a:r>
            <a:r>
              <a:rPr lang="en-US" altLang="zh-CN" sz="1400" spc="300" dirty="0">
                <a:solidFill>
                  <a:schemeClr val="bg1"/>
                </a:solidFill>
                <a:cs typeface="+mn-ea"/>
                <a:sym typeface="+mn-lt"/>
              </a:rPr>
              <a:t>· </a:t>
            </a:r>
            <a:r>
              <a:rPr lang="zh-CN" altLang="en-US" sz="1400" spc="300" dirty="0">
                <a:solidFill>
                  <a:schemeClr val="bg1"/>
                </a:solidFill>
                <a:cs typeface="+mn-ea"/>
                <a:sym typeface="+mn-lt"/>
              </a:rPr>
              <a:t>严格要求 </a:t>
            </a:r>
            <a:r>
              <a:rPr lang="en-US" altLang="zh-CN" sz="1400" spc="300" dirty="0">
                <a:solidFill>
                  <a:schemeClr val="bg1"/>
                </a:solidFill>
                <a:cs typeface="+mn-ea"/>
                <a:sym typeface="+mn-lt"/>
              </a:rPr>
              <a:t>· </a:t>
            </a:r>
            <a:r>
              <a:rPr lang="zh-CN" altLang="en-US" sz="1400" spc="300" dirty="0">
                <a:solidFill>
                  <a:schemeClr val="bg1"/>
                </a:solidFill>
                <a:cs typeface="+mn-ea"/>
                <a:sym typeface="+mn-lt"/>
              </a:rPr>
              <a:t>勇于探索 </a:t>
            </a:r>
            <a:r>
              <a:rPr lang="en-US" altLang="zh-CN" sz="1400" spc="-150" dirty="0">
                <a:solidFill>
                  <a:schemeClr val="bg1"/>
                </a:solidFill>
                <a:cs typeface="+mn-ea"/>
                <a:sym typeface="+mn-lt"/>
              </a:rPr>
              <a:t>——</a:t>
            </a:r>
            <a:endParaRPr lang="en-US" altLang="zh-CN" sz="1400" spc="-150" dirty="0">
              <a:solidFill>
                <a:schemeClr val="bg1"/>
              </a:solidFill>
              <a:cs typeface="+mn-ea"/>
              <a:sym typeface="+mn-lt"/>
            </a:endParaRPr>
          </a:p>
        </p:txBody>
      </p:sp>
      <p:sp>
        <p:nvSpPr>
          <p:cNvPr id="8" name="powerpoint template design by DAJU_PPT正版来源小红书大橘PPT微信DAJU_PPT请勿抄袭搬运！盗版必究！"/>
          <p:cNvSpPr/>
          <p:nvPr/>
        </p:nvSpPr>
        <p:spPr>
          <a:xfrm>
            <a:off x="351099" y="312517"/>
            <a:ext cx="11489802" cy="6302416"/>
          </a:xfrm>
          <a:prstGeom prst="rect">
            <a:avLst/>
          </a:prstGeom>
          <a:noFill/>
          <a:ln w="19050" cap="flat" cmpd="sng" algn="ctr">
            <a:solidFill>
              <a:schemeClr val="accent2"/>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powerpoint template design by DAJU_PPT正版来源小红书大橘PPT微信DAJU_PPT请勿抄袭搬运！盗版必究！"/>
          <p:cNvSpPr/>
          <p:nvPr/>
        </p:nvSpPr>
        <p:spPr>
          <a:xfrm>
            <a:off x="0" y="5842000"/>
            <a:ext cx="12192000" cy="1016000"/>
          </a:xfrm>
          <a:custGeom>
            <a:avLst/>
            <a:gdLst>
              <a:gd name="connsiteX0" fmla="*/ 6096000 w 12192000"/>
              <a:gd name="connsiteY0" fmla="*/ 0 h 1016000"/>
              <a:gd name="connsiteX1" fmla="*/ 11872101 w 12192000"/>
              <a:gd name="connsiteY1" fmla="*/ 363047 h 1016000"/>
              <a:gd name="connsiteX2" fmla="*/ 12192000 w 12192000"/>
              <a:gd name="connsiteY2" fmla="*/ 416457 h 1016000"/>
              <a:gd name="connsiteX3" fmla="*/ 12192000 w 12192000"/>
              <a:gd name="connsiteY3" fmla="*/ 1016000 h 1016000"/>
              <a:gd name="connsiteX4" fmla="*/ 0 w 12192000"/>
              <a:gd name="connsiteY4" fmla="*/ 1016000 h 1016000"/>
              <a:gd name="connsiteX5" fmla="*/ 0 w 12192000"/>
              <a:gd name="connsiteY5" fmla="*/ 416457 h 1016000"/>
              <a:gd name="connsiteX6" fmla="*/ 319900 w 12192000"/>
              <a:gd name="connsiteY6" fmla="*/ 363047 h 1016000"/>
              <a:gd name="connsiteX7" fmla="*/ 6096000 w 12192000"/>
              <a:gd name="connsiteY7" fmla="*/ 0 h 10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016000">
                <a:moveTo>
                  <a:pt x="6096000" y="0"/>
                </a:moveTo>
                <a:cubicBezTo>
                  <a:pt x="8351708" y="0"/>
                  <a:pt x="10393868" y="138738"/>
                  <a:pt x="11872101" y="363047"/>
                </a:cubicBezTo>
                <a:lnTo>
                  <a:pt x="12192000" y="416457"/>
                </a:lnTo>
                <a:lnTo>
                  <a:pt x="12192000" y="1016000"/>
                </a:lnTo>
                <a:lnTo>
                  <a:pt x="0" y="1016000"/>
                </a:lnTo>
                <a:lnTo>
                  <a:pt x="0" y="416457"/>
                </a:lnTo>
                <a:lnTo>
                  <a:pt x="319900" y="363047"/>
                </a:lnTo>
                <a:cubicBezTo>
                  <a:pt x="1798133" y="138738"/>
                  <a:pt x="3840293" y="0"/>
                  <a:pt x="6096000" y="0"/>
                </a:cubicBezTo>
                <a:close/>
              </a:path>
            </a:pathLst>
          </a:cu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4356000" y="3388529"/>
            <a:ext cx="4735949" cy="1015663"/>
          </a:xfrm>
          <a:prstGeom prst="rect">
            <a:avLst/>
          </a:prstGeom>
          <a:noFill/>
        </p:spPr>
        <p:txBody>
          <a:bodyPr wrap="square" rtlCol="0">
            <a:spAutoFit/>
          </a:bodyPr>
          <a:lstStyle/>
          <a:p>
            <a:r>
              <a:rPr lang="zh-CN" altLang="en-US" sz="6000" b="1" kern="4000" spc="1000" dirty="0">
                <a:latin typeface="微软雅黑" panose="020B0503020204020204" pitchFamily="34" charset="-122"/>
                <a:ea typeface="微软雅黑" panose="020B0503020204020204" pitchFamily="34" charset="-122"/>
              </a:rPr>
              <a:t>荣誉情况</a:t>
            </a:r>
            <a:endParaRPr lang="zh-CN" altLang="en-US" sz="6000" b="1" kern="4000" spc="1000"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5628958" y="2196000"/>
            <a:ext cx="1097416" cy="830997"/>
          </a:xfrm>
          <a:prstGeom prst="rect">
            <a:avLst/>
          </a:prstGeom>
          <a:noFill/>
        </p:spPr>
        <p:txBody>
          <a:bodyPr wrap="square" rtlCol="0">
            <a:spAutoFit/>
          </a:bodyPr>
          <a:lstStyle/>
          <a:p>
            <a:r>
              <a:rPr lang="en-US" altLang="zh-CN" sz="4800" b="1" spc="300" dirty="0">
                <a:solidFill>
                  <a:srgbClr val="394761"/>
                </a:solidFill>
                <a:latin typeface="微软雅黑" panose="020B0503020204020204" pitchFamily="34" charset="-122"/>
                <a:ea typeface="微软雅黑" panose="020B0503020204020204" pitchFamily="34" charset="-122"/>
              </a:rPr>
              <a:t>03</a:t>
            </a:r>
            <a:endParaRPr lang="zh-CN" altLang="en-US" sz="4800" b="1" spc="300" dirty="0">
              <a:solidFill>
                <a:srgbClr val="394761"/>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7272000" y="3069175"/>
            <a:ext cx="781200" cy="97536"/>
            <a:chOff x="6398888" y="2980944"/>
            <a:chExt cx="781200" cy="97536"/>
          </a:xfrm>
        </p:grpSpPr>
        <p:cxnSp>
          <p:nvCxnSpPr>
            <p:cNvPr id="27" name="直接连接符 26"/>
            <p:cNvCxnSpPr/>
            <p:nvPr/>
          </p:nvCxnSpPr>
          <p:spPr>
            <a:xfrm flipV="1">
              <a:off x="6460088" y="3028666"/>
              <a:ext cx="720000" cy="1046"/>
            </a:xfrm>
            <a:prstGeom prst="line">
              <a:avLst/>
            </a:prstGeom>
            <a:ln w="3175">
              <a:solidFill>
                <a:srgbClr val="D1B696"/>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rot="2684043">
              <a:off x="6398888" y="2980944"/>
              <a:ext cx="97536" cy="97536"/>
            </a:xfrm>
            <a:prstGeom prst="rect">
              <a:avLst/>
            </a:prstGeom>
            <a:solidFill>
              <a:srgbClr val="D1B6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rot="10800000">
            <a:off x="4284000" y="3068129"/>
            <a:ext cx="832802" cy="97536"/>
            <a:chOff x="6398888" y="2980944"/>
            <a:chExt cx="832802" cy="97536"/>
          </a:xfrm>
        </p:grpSpPr>
        <p:cxnSp>
          <p:nvCxnSpPr>
            <p:cNvPr id="25" name="直接连接符 24"/>
            <p:cNvCxnSpPr/>
            <p:nvPr/>
          </p:nvCxnSpPr>
          <p:spPr>
            <a:xfrm rot="10800000" flipH="1">
              <a:off x="6511690" y="3028666"/>
              <a:ext cx="720000" cy="1046"/>
            </a:xfrm>
            <a:prstGeom prst="line">
              <a:avLst/>
            </a:prstGeom>
            <a:ln w="3175">
              <a:solidFill>
                <a:srgbClr val="D1B696"/>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rot="2684043">
              <a:off x="6398888" y="2980944"/>
              <a:ext cx="97536" cy="97536"/>
            </a:xfrm>
            <a:prstGeom prst="rect">
              <a:avLst/>
            </a:prstGeom>
            <a:solidFill>
              <a:srgbClr val="D1B6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文本框 23"/>
          <p:cNvSpPr txBox="1"/>
          <p:nvPr/>
        </p:nvSpPr>
        <p:spPr>
          <a:xfrm>
            <a:off x="5292000" y="2932231"/>
            <a:ext cx="1872000" cy="584775"/>
          </a:xfrm>
          <a:prstGeom prst="rect">
            <a:avLst/>
          </a:prstGeom>
          <a:noFill/>
        </p:spPr>
        <p:txBody>
          <a:bodyPr wrap="square" rtlCol="0">
            <a:spAutoFit/>
          </a:bodyPr>
          <a:lstStyle/>
          <a:p>
            <a:r>
              <a:rPr lang="en-US" altLang="zh-CN" sz="1600" spc="300" dirty="0"/>
              <a:t>PART THREE</a:t>
            </a:r>
            <a:endParaRPr lang="zh-CN" altLang="en-US" sz="1600" spc="300" dirty="0"/>
          </a:p>
        </p:txBody>
      </p:sp>
      <p:grpSp>
        <p:nvGrpSpPr>
          <p:cNvPr id="31" name="组合 30"/>
          <p:cNvGrpSpPr/>
          <p:nvPr/>
        </p:nvGrpSpPr>
        <p:grpSpPr>
          <a:xfrm>
            <a:off x="4432299" y="-2"/>
            <a:ext cx="3327402" cy="1663702"/>
            <a:chOff x="4432299" y="-2"/>
            <a:chExt cx="3327402" cy="1663702"/>
          </a:xfrm>
        </p:grpSpPr>
        <p:sp>
          <p:nvSpPr>
            <p:cNvPr id="32" name="任意多边形: 形状 31"/>
            <p:cNvSpPr/>
            <p:nvPr/>
          </p:nvSpPr>
          <p:spPr>
            <a:xfrm>
              <a:off x="4432299" y="-2"/>
              <a:ext cx="3327402" cy="1663702"/>
            </a:xfrm>
            <a:custGeom>
              <a:avLst/>
              <a:gdLst>
                <a:gd name="connsiteX0" fmla="*/ 0 w 3389498"/>
                <a:gd name="connsiteY0" fmla="*/ 0 h 1694750"/>
                <a:gd name="connsiteX1" fmla="*/ 3389498 w 3389498"/>
                <a:gd name="connsiteY1" fmla="*/ 0 h 1694750"/>
                <a:gd name="connsiteX2" fmla="*/ 3389498 w 3389498"/>
                <a:gd name="connsiteY2" fmla="*/ 1 h 1694750"/>
                <a:gd name="connsiteX3" fmla="*/ 1694749 w 3389498"/>
                <a:gd name="connsiteY3" fmla="*/ 1694750 h 1694750"/>
                <a:gd name="connsiteX4" fmla="*/ 0 w 3389498"/>
                <a:gd name="connsiteY4" fmla="*/ 1 h 169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9497" h="1694750">
                  <a:moveTo>
                    <a:pt x="0" y="0"/>
                  </a:moveTo>
                  <a:lnTo>
                    <a:pt x="3389498" y="0"/>
                  </a:lnTo>
                  <a:lnTo>
                    <a:pt x="3389498" y="1"/>
                  </a:lnTo>
                  <a:cubicBezTo>
                    <a:pt x="3389498" y="935985"/>
                    <a:pt x="2630733" y="1694750"/>
                    <a:pt x="1694749" y="1694750"/>
                  </a:cubicBezTo>
                  <a:cubicBezTo>
                    <a:pt x="758765" y="1694750"/>
                    <a:pt x="0" y="935985"/>
                    <a:pt x="0" y="1"/>
                  </a:cubicBezTo>
                  <a:close/>
                </a:path>
              </a:pathLst>
            </a:custGeom>
            <a:solidFill>
              <a:srgbClr val="3947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graduation-hat-front-view_27483"/>
            <p:cNvSpPr>
              <a:spLocks noChangeAspect="1"/>
            </p:cNvSpPr>
            <p:nvPr/>
          </p:nvSpPr>
          <p:spPr bwMode="auto">
            <a:xfrm>
              <a:off x="5180644" y="208110"/>
              <a:ext cx="1830718" cy="1156799"/>
            </a:xfrm>
            <a:custGeom>
              <a:avLst/>
              <a:gdLst>
                <a:gd name="connsiteX0" fmla="*/ 104550 w 604718"/>
                <a:gd name="connsiteY0" fmla="*/ 208330 h 382112"/>
                <a:gd name="connsiteX1" fmla="*/ 156180 w 604718"/>
                <a:gd name="connsiteY1" fmla="*/ 208330 h 382112"/>
                <a:gd name="connsiteX2" fmla="*/ 261642 w 604718"/>
                <a:gd name="connsiteY2" fmla="*/ 248878 h 382112"/>
                <a:gd name="connsiteX3" fmla="*/ 298947 w 604718"/>
                <a:gd name="connsiteY3" fmla="*/ 255007 h 382112"/>
                <a:gd name="connsiteX4" fmla="*/ 340187 w 604718"/>
                <a:gd name="connsiteY4" fmla="*/ 247621 h 382112"/>
                <a:gd name="connsiteX5" fmla="*/ 433687 w 604718"/>
                <a:gd name="connsiteY5" fmla="*/ 208330 h 382112"/>
                <a:gd name="connsiteX6" fmla="*/ 490825 w 604718"/>
                <a:gd name="connsiteY6" fmla="*/ 208330 h 382112"/>
                <a:gd name="connsiteX7" fmla="*/ 490825 w 604718"/>
                <a:gd name="connsiteY7" fmla="*/ 271509 h 382112"/>
                <a:gd name="connsiteX8" fmla="*/ 458400 w 604718"/>
                <a:gd name="connsiteY8" fmla="*/ 320701 h 382112"/>
                <a:gd name="connsiteX9" fmla="*/ 329326 w 604718"/>
                <a:gd name="connsiteY9" fmla="*/ 376337 h 382112"/>
                <a:gd name="connsiteX10" fmla="*/ 264632 w 604718"/>
                <a:gd name="connsiteY10" fmla="*/ 376337 h 382112"/>
                <a:gd name="connsiteX11" fmla="*/ 136819 w 604718"/>
                <a:gd name="connsiteY11" fmla="*/ 320701 h 382112"/>
                <a:gd name="connsiteX12" fmla="*/ 104550 w 604718"/>
                <a:gd name="connsiteY12" fmla="*/ 271509 h 382112"/>
                <a:gd name="connsiteX13" fmla="*/ 300973 w 604718"/>
                <a:gd name="connsiteY13" fmla="*/ 5 h 382112"/>
                <a:gd name="connsiteX14" fmla="*/ 334162 w 604718"/>
                <a:gd name="connsiteY14" fmla="*/ 4701 h 382112"/>
                <a:gd name="connsiteX15" fmla="*/ 581267 w 604718"/>
                <a:gd name="connsiteY15" fmla="*/ 92552 h 382112"/>
                <a:gd name="connsiteX16" fmla="*/ 588822 w 604718"/>
                <a:gd name="connsiteY16" fmla="*/ 114398 h 382112"/>
                <a:gd name="connsiteX17" fmla="*/ 589136 w 604718"/>
                <a:gd name="connsiteY17" fmla="*/ 114398 h 382112"/>
                <a:gd name="connsiteX18" fmla="*/ 589136 w 604718"/>
                <a:gd name="connsiteY18" fmla="*/ 270771 h 382112"/>
                <a:gd name="connsiteX19" fmla="*/ 604718 w 604718"/>
                <a:gd name="connsiteY19" fmla="*/ 321376 h 382112"/>
                <a:gd name="connsiteX20" fmla="*/ 561278 w 604718"/>
                <a:gd name="connsiteY20" fmla="*/ 321376 h 382112"/>
                <a:gd name="connsiteX21" fmla="*/ 576388 w 604718"/>
                <a:gd name="connsiteY21" fmla="*/ 271242 h 382112"/>
                <a:gd name="connsiteX22" fmla="*/ 576388 w 604718"/>
                <a:gd name="connsiteY22" fmla="*/ 120370 h 382112"/>
                <a:gd name="connsiteX23" fmla="*/ 333376 w 604718"/>
                <a:gd name="connsiteY23" fmla="*/ 222680 h 382112"/>
                <a:gd name="connsiteX24" fmla="*/ 268058 w 604718"/>
                <a:gd name="connsiteY24" fmla="*/ 223780 h 382112"/>
                <a:gd name="connsiteX25" fmla="*/ 13556 w 604718"/>
                <a:gd name="connsiteY25" fmla="*/ 125870 h 382112"/>
                <a:gd name="connsiteX26" fmla="*/ 13714 w 604718"/>
                <a:gd name="connsiteY26" fmla="*/ 100882 h 382112"/>
                <a:gd name="connsiteX27" fmla="*/ 267901 w 604718"/>
                <a:gd name="connsiteY27" fmla="*/ 5329 h 382112"/>
                <a:gd name="connsiteX28" fmla="*/ 300973 w 604718"/>
                <a:gd name="connsiteY28" fmla="*/ 5 h 38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4718" h="382112">
                  <a:moveTo>
                    <a:pt x="104550" y="208330"/>
                  </a:moveTo>
                  <a:lnTo>
                    <a:pt x="156180" y="208330"/>
                  </a:lnTo>
                  <a:lnTo>
                    <a:pt x="261642" y="248878"/>
                  </a:lnTo>
                  <a:cubicBezTo>
                    <a:pt x="274864" y="253907"/>
                    <a:pt x="289188" y="255007"/>
                    <a:pt x="298947" y="255007"/>
                  </a:cubicBezTo>
                  <a:cubicBezTo>
                    <a:pt x="314373" y="255007"/>
                    <a:pt x="329012" y="252493"/>
                    <a:pt x="340187" y="247621"/>
                  </a:cubicBezTo>
                  <a:lnTo>
                    <a:pt x="433687" y="208330"/>
                  </a:lnTo>
                  <a:lnTo>
                    <a:pt x="490825" y="208330"/>
                  </a:lnTo>
                  <a:lnTo>
                    <a:pt x="490825" y="271509"/>
                  </a:lnTo>
                  <a:cubicBezTo>
                    <a:pt x="490825" y="290998"/>
                    <a:pt x="476344" y="313000"/>
                    <a:pt x="458400" y="320701"/>
                  </a:cubicBezTo>
                  <a:lnTo>
                    <a:pt x="329326" y="376337"/>
                  </a:lnTo>
                  <a:cubicBezTo>
                    <a:pt x="311382" y="384038"/>
                    <a:pt x="282419" y="384038"/>
                    <a:pt x="264632" y="376337"/>
                  </a:cubicBezTo>
                  <a:lnTo>
                    <a:pt x="136819" y="320701"/>
                  </a:lnTo>
                  <a:cubicBezTo>
                    <a:pt x="119032" y="313000"/>
                    <a:pt x="104550" y="290998"/>
                    <a:pt x="104550" y="271509"/>
                  </a:cubicBezTo>
                  <a:close/>
                  <a:moveTo>
                    <a:pt x="300973" y="5"/>
                  </a:moveTo>
                  <a:cubicBezTo>
                    <a:pt x="312954" y="-93"/>
                    <a:pt x="324955" y="1479"/>
                    <a:pt x="334162" y="4701"/>
                  </a:cubicBezTo>
                  <a:lnTo>
                    <a:pt x="581267" y="92552"/>
                  </a:lnTo>
                  <a:cubicBezTo>
                    <a:pt x="596849" y="98053"/>
                    <a:pt x="599210" y="107168"/>
                    <a:pt x="588822" y="114398"/>
                  </a:cubicBezTo>
                  <a:lnTo>
                    <a:pt x="589136" y="114398"/>
                  </a:lnTo>
                  <a:lnTo>
                    <a:pt x="589136" y="270771"/>
                  </a:lnTo>
                  <a:lnTo>
                    <a:pt x="604718" y="321376"/>
                  </a:lnTo>
                  <a:lnTo>
                    <a:pt x="561278" y="321376"/>
                  </a:lnTo>
                  <a:lnTo>
                    <a:pt x="576388" y="271242"/>
                  </a:lnTo>
                  <a:lnTo>
                    <a:pt x="576388" y="120370"/>
                  </a:lnTo>
                  <a:lnTo>
                    <a:pt x="333376" y="222680"/>
                  </a:lnTo>
                  <a:cubicBezTo>
                    <a:pt x="315433" y="230224"/>
                    <a:pt x="286158" y="230695"/>
                    <a:pt x="268058" y="223780"/>
                  </a:cubicBezTo>
                  <a:lnTo>
                    <a:pt x="13556" y="125870"/>
                  </a:lnTo>
                  <a:cubicBezTo>
                    <a:pt x="-4544" y="118798"/>
                    <a:pt x="-4544" y="107640"/>
                    <a:pt x="13714" y="100882"/>
                  </a:cubicBezTo>
                  <a:lnTo>
                    <a:pt x="267901" y="5329"/>
                  </a:lnTo>
                  <a:cubicBezTo>
                    <a:pt x="277030" y="1872"/>
                    <a:pt x="288991" y="104"/>
                    <a:pt x="300973" y="5"/>
                  </a:cubicBezTo>
                  <a:close/>
                </a:path>
              </a:pathLst>
            </a:custGeom>
            <a:noFill/>
            <a:ln w="41275">
              <a:solidFill>
                <a:schemeClr val="bg1"/>
              </a:solidFill>
            </a:ln>
          </p:spPr>
          <p:txBody>
            <a:bodyPr/>
            <a:lstStyle/>
            <a:p>
              <a:endParaRPr dirty="0"/>
            </a:p>
          </p:txBody>
        </p:sp>
      </p:grpSp>
    </p:spTree>
    <p:custDataLst>
      <p:tags r:id="rId1"/>
    </p:custData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descr="7b0a202020202266696c746572223a202236220a7d0a"/>
          <p:cNvPicPr/>
          <p:nvPr>
            <p:custDataLst>
              <p:tags r:id="rId1"/>
            </p:custDataLst>
          </p:nvPr>
        </p:nvPicPr>
        <p:blipFill>
          <a:blip r:embed="rId2"/>
          <a:stretch>
            <a:fillRect/>
          </a:stretch>
        </p:blipFill>
        <p:spPr>
          <a:xfrm rot="16200000">
            <a:off x="555299" y="3381054"/>
            <a:ext cx="1943735" cy="2868295"/>
          </a:xfrm>
          <a:prstGeom prst="rect">
            <a:avLst/>
          </a:prstGeom>
          <a:effectLst>
            <a:reflection blurRad="6350" stA="50000" endA="300" endPos="55000" dir="5400000" sy="-100000" algn="bl" rotWithShape="0"/>
          </a:effectLst>
          <a:scene3d>
            <a:camera prst="perspectiveBelow">
              <a:rot lat="1800000" lon="0" rev="0"/>
            </a:camera>
            <a:lightRig rig="threePt" dir="t"/>
          </a:scene3d>
        </p:spPr>
      </p:pic>
      <p:sp>
        <p:nvSpPr>
          <p:cNvPr id="17" name="powerpoint template design by DAJU_PPT正版来源小红书大橘PPT微信DAJU_PPT请勿抄袭搬运！盗版必究！"/>
          <p:cNvSpPr/>
          <p:nvPr/>
        </p:nvSpPr>
        <p:spPr>
          <a:xfrm>
            <a:off x="0" y="4924038"/>
            <a:ext cx="12192000" cy="1940559"/>
          </a:xfrm>
          <a:prstGeom prst="rect">
            <a:avLst/>
          </a:prstGeom>
          <a:solidFill>
            <a:schemeClr val="accent2">
              <a:alpha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2" name="直接连接符 191"/>
          <p:cNvCxnSpPr/>
          <p:nvPr>
            <p:custDataLst>
              <p:tags r:id="rId3"/>
            </p:custDataLst>
          </p:nvPr>
        </p:nvCxnSpPr>
        <p:spPr>
          <a:xfrm>
            <a:off x="0" y="2042798"/>
            <a:ext cx="12192000"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34" name="图片 33"/>
          <p:cNvPicPr/>
          <p:nvPr>
            <p:custDataLst>
              <p:tags r:id="rId4"/>
            </p:custDataLst>
          </p:nvPr>
        </p:nvPicPr>
        <p:blipFill>
          <a:blip r:embed="rId5"/>
          <a:stretch>
            <a:fillRect/>
          </a:stretch>
        </p:blipFill>
        <p:spPr>
          <a:xfrm>
            <a:off x="2510227" y="3849355"/>
            <a:ext cx="2739390" cy="1862455"/>
          </a:xfrm>
          <a:prstGeom prst="rect">
            <a:avLst/>
          </a:prstGeom>
          <a:effectLst>
            <a:reflection blurRad="6350" stA="50000" endA="300" endPos="55000" dir="5400000" sy="-100000" algn="bl" rotWithShape="0"/>
          </a:effectLst>
          <a:scene3d>
            <a:camera prst="perspectiveRight">
              <a:rot lat="0" lon="19800000" rev="0"/>
            </a:camera>
            <a:lightRig rig="threePt" dir="t"/>
          </a:scene3d>
        </p:spPr>
      </p:pic>
      <p:grpSp>
        <p:nvGrpSpPr>
          <p:cNvPr id="193" name="组合 192"/>
          <p:cNvGrpSpPr/>
          <p:nvPr>
            <p:custDataLst>
              <p:tags r:id="rId6"/>
            </p:custDataLst>
          </p:nvPr>
        </p:nvGrpSpPr>
        <p:grpSpPr>
          <a:xfrm>
            <a:off x="1353600" y="1882780"/>
            <a:ext cx="320036" cy="320036"/>
            <a:chOff x="1666841" y="3713607"/>
            <a:chExt cx="177546" cy="177546"/>
          </a:xfrm>
        </p:grpSpPr>
        <p:sp>
          <p:nvSpPr>
            <p:cNvPr id="234" name="椭圆 233"/>
            <p:cNvSpPr/>
            <p:nvPr>
              <p:custDataLst>
                <p:tags r:id="rId7"/>
              </p:custDataLst>
            </p:nvPr>
          </p:nvSpPr>
          <p:spPr>
            <a:xfrm>
              <a:off x="1666841" y="3713607"/>
              <a:ext cx="177546" cy="177546"/>
            </a:xfrm>
            <a:prstGeom prst="ellipse">
              <a:avLst/>
            </a:prstGeom>
            <a:solidFill>
              <a:schemeClr val="accent2">
                <a:lumMod val="7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F1111"/>
                </a:solidFill>
              </a:endParaRPr>
            </a:p>
          </p:txBody>
        </p:sp>
        <p:sp>
          <p:nvSpPr>
            <p:cNvPr id="235" name="箭头: 右 234"/>
            <p:cNvSpPr/>
            <p:nvPr>
              <p:custDataLst>
                <p:tags r:id="rId8"/>
              </p:custDataLst>
            </p:nvPr>
          </p:nvSpPr>
          <p:spPr>
            <a:xfrm>
              <a:off x="1722968" y="3757129"/>
              <a:ext cx="78900" cy="90501"/>
            </a:xfrm>
            <a:prstGeom prst="rightArrow">
              <a:avLst>
                <a:gd name="adj1" fmla="val 50000"/>
                <a:gd name="adj2" fmla="val 1112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F1111"/>
                </a:solidFill>
              </a:endParaRPr>
            </a:p>
          </p:txBody>
        </p:sp>
      </p:grpSp>
      <p:grpSp>
        <p:nvGrpSpPr>
          <p:cNvPr id="195" name="组合 194"/>
          <p:cNvGrpSpPr>
            <a:grpSpLocks noChangeAspect="1"/>
          </p:cNvGrpSpPr>
          <p:nvPr>
            <p:custDataLst>
              <p:tags r:id="rId9"/>
            </p:custDataLst>
          </p:nvPr>
        </p:nvGrpSpPr>
        <p:grpSpPr>
          <a:xfrm>
            <a:off x="3924000" y="1883618"/>
            <a:ext cx="320400" cy="320400"/>
            <a:chOff x="3501737" y="3713607"/>
            <a:chExt cx="177546" cy="177546"/>
          </a:xfrm>
        </p:grpSpPr>
        <p:sp>
          <p:nvSpPr>
            <p:cNvPr id="232" name="椭圆 231"/>
            <p:cNvSpPr/>
            <p:nvPr>
              <p:custDataLst>
                <p:tags r:id="rId10"/>
              </p:custDataLst>
            </p:nvPr>
          </p:nvSpPr>
          <p:spPr>
            <a:xfrm>
              <a:off x="3501737" y="3713607"/>
              <a:ext cx="177546" cy="177546"/>
            </a:xfrm>
            <a:prstGeom prst="ellipse">
              <a:avLst/>
            </a:prstGeom>
            <a:solidFill>
              <a:schemeClr val="accent2">
                <a:lumMod val="7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F1111"/>
                </a:solidFill>
              </a:endParaRPr>
            </a:p>
          </p:txBody>
        </p:sp>
        <p:sp>
          <p:nvSpPr>
            <p:cNvPr id="233" name="箭头: 右 232"/>
            <p:cNvSpPr/>
            <p:nvPr>
              <p:custDataLst>
                <p:tags r:id="rId11"/>
              </p:custDataLst>
            </p:nvPr>
          </p:nvSpPr>
          <p:spPr>
            <a:xfrm>
              <a:off x="3557864" y="3757129"/>
              <a:ext cx="78900" cy="90501"/>
            </a:xfrm>
            <a:prstGeom prst="rightArrow">
              <a:avLst>
                <a:gd name="adj1" fmla="val 50000"/>
                <a:gd name="adj2" fmla="val 1112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F1111"/>
                </a:solidFill>
              </a:endParaRPr>
            </a:p>
          </p:txBody>
        </p:sp>
      </p:grpSp>
      <p:grpSp>
        <p:nvGrpSpPr>
          <p:cNvPr id="196" name="组合 195"/>
          <p:cNvGrpSpPr>
            <a:grpSpLocks noChangeAspect="1"/>
          </p:cNvGrpSpPr>
          <p:nvPr>
            <p:custDataLst>
              <p:tags r:id="rId12"/>
            </p:custDataLst>
          </p:nvPr>
        </p:nvGrpSpPr>
        <p:grpSpPr>
          <a:xfrm>
            <a:off x="6552000" y="1883618"/>
            <a:ext cx="320400" cy="320400"/>
            <a:chOff x="5336633" y="3713607"/>
            <a:chExt cx="177546" cy="177546"/>
          </a:xfrm>
        </p:grpSpPr>
        <p:sp>
          <p:nvSpPr>
            <p:cNvPr id="226" name="椭圆 225"/>
            <p:cNvSpPr/>
            <p:nvPr>
              <p:custDataLst>
                <p:tags r:id="rId13"/>
              </p:custDataLst>
            </p:nvPr>
          </p:nvSpPr>
          <p:spPr>
            <a:xfrm>
              <a:off x="5336633" y="3713607"/>
              <a:ext cx="177546" cy="177546"/>
            </a:xfrm>
            <a:prstGeom prst="ellipse">
              <a:avLst/>
            </a:prstGeom>
            <a:solidFill>
              <a:schemeClr val="accent2">
                <a:lumMod val="7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F1111"/>
                </a:solidFill>
              </a:endParaRPr>
            </a:p>
          </p:txBody>
        </p:sp>
        <p:sp>
          <p:nvSpPr>
            <p:cNvPr id="231" name="箭头: 右 230"/>
            <p:cNvSpPr/>
            <p:nvPr>
              <p:custDataLst>
                <p:tags r:id="rId14"/>
              </p:custDataLst>
            </p:nvPr>
          </p:nvSpPr>
          <p:spPr>
            <a:xfrm>
              <a:off x="5392760" y="3757129"/>
              <a:ext cx="78900" cy="90501"/>
            </a:xfrm>
            <a:prstGeom prst="rightArrow">
              <a:avLst>
                <a:gd name="adj1" fmla="val 50000"/>
                <a:gd name="adj2" fmla="val 1112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F1111"/>
                </a:solidFill>
              </a:endParaRPr>
            </a:p>
          </p:txBody>
        </p:sp>
      </p:grpSp>
      <p:grpSp>
        <p:nvGrpSpPr>
          <p:cNvPr id="197" name="组合 196"/>
          <p:cNvGrpSpPr>
            <a:grpSpLocks noChangeAspect="1"/>
          </p:cNvGrpSpPr>
          <p:nvPr>
            <p:custDataLst>
              <p:tags r:id="rId15"/>
            </p:custDataLst>
          </p:nvPr>
        </p:nvGrpSpPr>
        <p:grpSpPr>
          <a:xfrm>
            <a:off x="7920000" y="1883618"/>
            <a:ext cx="320400" cy="320400"/>
            <a:chOff x="7171529" y="3713607"/>
            <a:chExt cx="177546" cy="177546"/>
          </a:xfrm>
        </p:grpSpPr>
        <p:sp>
          <p:nvSpPr>
            <p:cNvPr id="224" name="椭圆 223"/>
            <p:cNvSpPr/>
            <p:nvPr>
              <p:custDataLst>
                <p:tags r:id="rId16"/>
              </p:custDataLst>
            </p:nvPr>
          </p:nvSpPr>
          <p:spPr>
            <a:xfrm>
              <a:off x="7171529" y="3713607"/>
              <a:ext cx="177546" cy="177546"/>
            </a:xfrm>
            <a:prstGeom prst="ellipse">
              <a:avLst/>
            </a:prstGeom>
            <a:solidFill>
              <a:schemeClr val="accent2">
                <a:lumMod val="7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F1111"/>
                </a:solidFill>
              </a:endParaRPr>
            </a:p>
          </p:txBody>
        </p:sp>
        <p:sp>
          <p:nvSpPr>
            <p:cNvPr id="225" name="箭头: 右 224"/>
            <p:cNvSpPr/>
            <p:nvPr>
              <p:custDataLst>
                <p:tags r:id="rId17"/>
              </p:custDataLst>
            </p:nvPr>
          </p:nvSpPr>
          <p:spPr>
            <a:xfrm>
              <a:off x="7227656" y="3757129"/>
              <a:ext cx="78900" cy="90501"/>
            </a:xfrm>
            <a:prstGeom prst="rightArrow">
              <a:avLst>
                <a:gd name="adj1" fmla="val 50000"/>
                <a:gd name="adj2" fmla="val 1112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F1111"/>
                </a:solidFill>
              </a:endParaRPr>
            </a:p>
          </p:txBody>
        </p:sp>
      </p:grpSp>
      <p:grpSp>
        <p:nvGrpSpPr>
          <p:cNvPr id="198" name="组合 197"/>
          <p:cNvGrpSpPr>
            <a:grpSpLocks noChangeAspect="1"/>
          </p:cNvGrpSpPr>
          <p:nvPr>
            <p:custDataLst>
              <p:tags r:id="rId18"/>
            </p:custDataLst>
          </p:nvPr>
        </p:nvGrpSpPr>
        <p:grpSpPr>
          <a:xfrm>
            <a:off x="9288000" y="1883618"/>
            <a:ext cx="320400" cy="320400"/>
            <a:chOff x="9006425" y="3713607"/>
            <a:chExt cx="177546" cy="177546"/>
          </a:xfrm>
        </p:grpSpPr>
        <p:sp>
          <p:nvSpPr>
            <p:cNvPr id="219" name="椭圆 218"/>
            <p:cNvSpPr/>
            <p:nvPr>
              <p:custDataLst>
                <p:tags r:id="rId19"/>
              </p:custDataLst>
            </p:nvPr>
          </p:nvSpPr>
          <p:spPr>
            <a:xfrm>
              <a:off x="9006425" y="3713607"/>
              <a:ext cx="177546" cy="177546"/>
            </a:xfrm>
            <a:prstGeom prst="ellipse">
              <a:avLst/>
            </a:prstGeom>
            <a:solidFill>
              <a:schemeClr val="accent2">
                <a:lumMod val="7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F1111"/>
                </a:solidFill>
              </a:endParaRPr>
            </a:p>
          </p:txBody>
        </p:sp>
        <p:sp>
          <p:nvSpPr>
            <p:cNvPr id="223" name="箭头: 右 222"/>
            <p:cNvSpPr/>
            <p:nvPr>
              <p:custDataLst>
                <p:tags r:id="rId20"/>
              </p:custDataLst>
            </p:nvPr>
          </p:nvSpPr>
          <p:spPr>
            <a:xfrm>
              <a:off x="9062552" y="3757129"/>
              <a:ext cx="78900" cy="90501"/>
            </a:xfrm>
            <a:prstGeom prst="rightArrow">
              <a:avLst>
                <a:gd name="adj1" fmla="val 50000"/>
                <a:gd name="adj2" fmla="val 1112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F1111"/>
                </a:solidFill>
              </a:endParaRPr>
            </a:p>
          </p:txBody>
        </p:sp>
      </p:grpSp>
      <p:grpSp>
        <p:nvGrpSpPr>
          <p:cNvPr id="199" name="组合 198"/>
          <p:cNvGrpSpPr>
            <a:grpSpLocks noChangeAspect="1"/>
          </p:cNvGrpSpPr>
          <p:nvPr>
            <p:custDataLst>
              <p:tags r:id="rId21"/>
            </p:custDataLst>
          </p:nvPr>
        </p:nvGrpSpPr>
        <p:grpSpPr>
          <a:xfrm>
            <a:off x="10656000" y="1883618"/>
            <a:ext cx="320400" cy="320400"/>
            <a:chOff x="10841321" y="3713607"/>
            <a:chExt cx="177546" cy="177546"/>
          </a:xfrm>
        </p:grpSpPr>
        <p:sp>
          <p:nvSpPr>
            <p:cNvPr id="216" name="椭圆 215"/>
            <p:cNvSpPr/>
            <p:nvPr>
              <p:custDataLst>
                <p:tags r:id="rId22"/>
              </p:custDataLst>
            </p:nvPr>
          </p:nvSpPr>
          <p:spPr>
            <a:xfrm>
              <a:off x="10841321" y="3713607"/>
              <a:ext cx="177546" cy="177546"/>
            </a:xfrm>
            <a:prstGeom prst="ellipse">
              <a:avLst/>
            </a:prstGeom>
            <a:solidFill>
              <a:schemeClr val="accent2">
                <a:lumMod val="7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F1111"/>
                </a:solidFill>
              </a:endParaRPr>
            </a:p>
          </p:txBody>
        </p:sp>
        <p:sp>
          <p:nvSpPr>
            <p:cNvPr id="218" name="箭头: 右 217"/>
            <p:cNvSpPr/>
            <p:nvPr>
              <p:custDataLst>
                <p:tags r:id="rId23"/>
              </p:custDataLst>
            </p:nvPr>
          </p:nvSpPr>
          <p:spPr>
            <a:xfrm>
              <a:off x="10897448" y="3757129"/>
              <a:ext cx="78900" cy="90501"/>
            </a:xfrm>
            <a:prstGeom prst="rightArrow">
              <a:avLst>
                <a:gd name="adj1" fmla="val 50000"/>
                <a:gd name="adj2" fmla="val 1112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F1111"/>
                </a:solidFill>
              </a:endParaRPr>
            </a:p>
          </p:txBody>
        </p:sp>
      </p:grpSp>
      <p:grpSp>
        <p:nvGrpSpPr>
          <p:cNvPr id="22" name="powerpoint template design by DAJU_PPT正版来源小红书大橘PPT微信DAJU_PPT请勿抄袭搬运！盗版必究！"/>
          <p:cNvGrpSpPr/>
          <p:nvPr>
            <p:custDataLst>
              <p:tags r:id="rId24"/>
            </p:custDataLst>
          </p:nvPr>
        </p:nvGrpSpPr>
        <p:grpSpPr>
          <a:xfrm>
            <a:off x="6164719" y="900000"/>
            <a:ext cx="2214880" cy="738664"/>
            <a:chOff x="754304" y="2831050"/>
            <a:chExt cx="2214880" cy="738664"/>
          </a:xfrm>
        </p:grpSpPr>
        <p:sp>
          <p:nvSpPr>
            <p:cNvPr id="23" name="powerpoint template design by DAJU_PPT正版来源小红书大橘PPT微信DAJU_PPT请勿抄袭搬运！盗版必究！-1"/>
            <p:cNvSpPr txBox="1"/>
            <p:nvPr>
              <p:custDataLst>
                <p:tags r:id="rId25"/>
              </p:custDataLst>
            </p:nvPr>
          </p:nvSpPr>
          <p:spPr>
            <a:xfrm>
              <a:off x="754304" y="2831050"/>
              <a:ext cx="2214880" cy="398780"/>
            </a:xfrm>
            <a:prstGeom prst="rect">
              <a:avLst/>
            </a:prstGeom>
            <a:noFill/>
          </p:spPr>
          <p:txBody>
            <a:bodyPr wrap="none" rtlCol="0">
              <a:spAutoFit/>
            </a:bodyPr>
            <a:lstStyle/>
            <a:p>
              <a:pPr algn="ctr"/>
              <a:r>
                <a:rPr lang="zh-CN" altLang="en-US" sz="2000" dirty="0"/>
                <a:t>郑州大学三好学生</a:t>
              </a:r>
              <a:endParaRPr lang="zh-CN" altLang="en-US" sz="2000" dirty="0"/>
            </a:p>
          </p:txBody>
        </p:sp>
        <p:sp>
          <p:nvSpPr>
            <p:cNvPr id="24" name="powerpoint template design by DAJU_PPT正版来源小红书大橘PPT微信DAJU_PPT请勿抄袭搬运！盗版必究！-2"/>
            <p:cNvSpPr txBox="1"/>
            <p:nvPr>
              <p:custDataLst>
                <p:tags r:id="rId26"/>
              </p:custDataLst>
            </p:nvPr>
          </p:nvSpPr>
          <p:spPr>
            <a:xfrm>
              <a:off x="1282101" y="3200382"/>
              <a:ext cx="1159292" cy="369332"/>
            </a:xfrm>
            <a:prstGeom prst="rect">
              <a:avLst/>
            </a:prstGeom>
            <a:noFill/>
          </p:spPr>
          <p:txBody>
            <a:bodyPr wrap="none" rtlCol="0">
              <a:spAutoFit/>
            </a:bodyPr>
            <a:lstStyle/>
            <a:p>
              <a:pPr algn="ctr"/>
              <a:r>
                <a:rPr lang="zh-CN" altLang="en-US" b="1" spc="300" dirty="0"/>
                <a:t>连续</a:t>
              </a:r>
              <a:r>
                <a:rPr lang="en-US" altLang="zh-CN" b="1" spc="300" dirty="0">
                  <a:solidFill>
                    <a:srgbClr val="FF0000"/>
                  </a:solidFill>
                </a:rPr>
                <a:t>2</a:t>
              </a:r>
              <a:r>
                <a:rPr lang="zh-CN" altLang="en-US" b="1" spc="300" dirty="0">
                  <a:solidFill>
                    <a:srgbClr val="FF0000"/>
                  </a:solidFill>
                </a:rPr>
                <a:t>年</a:t>
              </a:r>
              <a:endParaRPr lang="zh-CN" altLang="en-US" b="1" spc="300" dirty="0">
                <a:solidFill>
                  <a:srgbClr val="FF0000"/>
                </a:solidFill>
              </a:endParaRPr>
            </a:p>
          </p:txBody>
        </p:sp>
      </p:grpSp>
      <p:grpSp>
        <p:nvGrpSpPr>
          <p:cNvPr id="236" name="powerpoint template design by DAJU_PPT正版来源小红书大橘PPT微信DAJU_PPT请勿抄袭搬运！盗版必究！"/>
          <p:cNvGrpSpPr/>
          <p:nvPr>
            <p:custDataLst>
              <p:tags r:id="rId27"/>
            </p:custDataLst>
          </p:nvPr>
        </p:nvGrpSpPr>
        <p:grpSpPr>
          <a:xfrm>
            <a:off x="3745393" y="2414658"/>
            <a:ext cx="1960880" cy="738664"/>
            <a:chOff x="881309" y="2831050"/>
            <a:chExt cx="1960880" cy="738664"/>
          </a:xfrm>
        </p:grpSpPr>
        <p:sp>
          <p:nvSpPr>
            <p:cNvPr id="237" name="powerpoint template design by DAJU_PPT正版来源小红书大橘PPT微信DAJU_PPT请勿抄袭搬运！盗版必究！-1"/>
            <p:cNvSpPr txBox="1"/>
            <p:nvPr>
              <p:custDataLst>
                <p:tags r:id="rId28"/>
              </p:custDataLst>
            </p:nvPr>
          </p:nvSpPr>
          <p:spPr>
            <a:xfrm>
              <a:off x="881309" y="2831050"/>
              <a:ext cx="1960880" cy="398780"/>
            </a:xfrm>
            <a:prstGeom prst="rect">
              <a:avLst/>
            </a:prstGeom>
            <a:noFill/>
          </p:spPr>
          <p:txBody>
            <a:bodyPr wrap="none" rtlCol="0">
              <a:spAutoFit/>
            </a:bodyPr>
            <a:lstStyle/>
            <a:p>
              <a:pPr algn="ctr"/>
              <a:r>
                <a:rPr lang="zh-CN" altLang="en-US" sz="2000" dirty="0"/>
                <a:t>国家励志奖学金</a:t>
              </a:r>
              <a:endParaRPr lang="zh-CN" altLang="en-US" sz="2000" dirty="0"/>
            </a:p>
          </p:txBody>
        </p:sp>
        <p:sp>
          <p:nvSpPr>
            <p:cNvPr id="238" name="powerpoint template design by DAJU_PPT正版来源小红书大橘PPT微信DAJU_PPT请勿抄袭搬运！盗版必究！-2"/>
            <p:cNvSpPr txBox="1"/>
            <p:nvPr>
              <p:custDataLst>
                <p:tags r:id="rId29"/>
              </p:custDataLst>
            </p:nvPr>
          </p:nvSpPr>
          <p:spPr>
            <a:xfrm>
              <a:off x="1224361" y="3200382"/>
              <a:ext cx="1274773" cy="369332"/>
            </a:xfrm>
            <a:prstGeom prst="rect">
              <a:avLst/>
            </a:prstGeom>
            <a:noFill/>
          </p:spPr>
          <p:txBody>
            <a:bodyPr wrap="none" rtlCol="0">
              <a:spAutoFit/>
            </a:bodyPr>
            <a:lstStyle/>
            <a:p>
              <a:pPr algn="ctr"/>
              <a:r>
                <a:rPr lang="en-US" altLang="zh-CN" b="1" spc="300" dirty="0"/>
                <a:t>2023.11</a:t>
              </a:r>
              <a:endParaRPr lang="zh-CN" altLang="en-US" b="1" spc="300" dirty="0"/>
            </a:p>
          </p:txBody>
        </p:sp>
      </p:grpSp>
      <p:grpSp>
        <p:nvGrpSpPr>
          <p:cNvPr id="239" name="powerpoint template design by DAJU_PPT正版来源小红书大橘PPT微信DAJU_PPT请勿抄袭搬运！盗版必究！"/>
          <p:cNvGrpSpPr/>
          <p:nvPr>
            <p:custDataLst>
              <p:tags r:id="rId30"/>
            </p:custDataLst>
          </p:nvPr>
        </p:nvGrpSpPr>
        <p:grpSpPr>
          <a:xfrm>
            <a:off x="8885849" y="2414658"/>
            <a:ext cx="2468880" cy="737632"/>
            <a:chOff x="627311" y="2831050"/>
            <a:chExt cx="2468880" cy="737632"/>
          </a:xfrm>
        </p:grpSpPr>
        <p:sp>
          <p:nvSpPr>
            <p:cNvPr id="240" name="powerpoint template design by DAJU_PPT正版来源小红书大橘PPT微信DAJU_PPT请勿抄袭搬运！盗版必究！-1"/>
            <p:cNvSpPr txBox="1"/>
            <p:nvPr>
              <p:custDataLst>
                <p:tags r:id="rId31"/>
              </p:custDataLst>
            </p:nvPr>
          </p:nvSpPr>
          <p:spPr>
            <a:xfrm>
              <a:off x="627311" y="2831050"/>
              <a:ext cx="2468880" cy="398780"/>
            </a:xfrm>
            <a:prstGeom prst="rect">
              <a:avLst/>
            </a:prstGeom>
            <a:noFill/>
          </p:spPr>
          <p:txBody>
            <a:bodyPr wrap="none" rtlCol="0">
              <a:spAutoFit/>
            </a:bodyPr>
            <a:lstStyle/>
            <a:p>
              <a:pPr algn="ctr"/>
              <a:r>
                <a:rPr lang="zh-CN" altLang="en-US" sz="2000" dirty="0"/>
                <a:t>郑州大学一等奖学金</a:t>
              </a:r>
              <a:endParaRPr lang="zh-CN" altLang="en-US" sz="2000" dirty="0"/>
            </a:p>
          </p:txBody>
        </p:sp>
        <p:sp>
          <p:nvSpPr>
            <p:cNvPr id="241" name="powerpoint template design by DAJU_PPT正版来源小红书大橘PPT微信DAJU_PPT请勿抄袭搬运！盗版必究！-2"/>
            <p:cNvSpPr txBox="1"/>
            <p:nvPr>
              <p:custDataLst>
                <p:tags r:id="rId32"/>
              </p:custDataLst>
            </p:nvPr>
          </p:nvSpPr>
          <p:spPr>
            <a:xfrm>
              <a:off x="1224207" y="3200382"/>
              <a:ext cx="1275080" cy="368300"/>
            </a:xfrm>
            <a:prstGeom prst="rect">
              <a:avLst/>
            </a:prstGeom>
            <a:noFill/>
          </p:spPr>
          <p:txBody>
            <a:bodyPr wrap="none" rtlCol="0">
              <a:spAutoFit/>
            </a:bodyPr>
            <a:lstStyle/>
            <a:p>
              <a:pPr algn="ctr"/>
              <a:r>
                <a:rPr lang="en-US" b="1" spc="300" dirty="0"/>
                <a:t>2024.12</a:t>
              </a:r>
              <a:endParaRPr lang="en-US" b="1" spc="300" dirty="0">
                <a:solidFill>
                  <a:srgbClr val="FF0000"/>
                </a:solidFill>
              </a:endParaRPr>
            </a:p>
          </p:txBody>
        </p:sp>
      </p:grpSp>
      <p:cxnSp>
        <p:nvCxnSpPr>
          <p:cNvPr id="277" name="powerpoint template design by DAJU_PPT正版来源小红书大橘PPT微信DAJU_PPT请勿抄袭搬运！盗版必究！"/>
          <p:cNvCxnSpPr/>
          <p:nvPr/>
        </p:nvCxnSpPr>
        <p:spPr>
          <a:xfrm>
            <a:off x="3879922" y="3579805"/>
            <a:ext cx="42840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custDataLst>
              <p:tags r:id="rId33"/>
            </p:custDataLst>
          </p:nvPr>
        </p:nvGrpSpPr>
        <p:grpSpPr>
          <a:xfrm>
            <a:off x="2628000" y="1882800"/>
            <a:ext cx="320036" cy="320036"/>
            <a:chOff x="1666841" y="3713607"/>
            <a:chExt cx="177546" cy="177546"/>
          </a:xfrm>
        </p:grpSpPr>
        <p:sp>
          <p:nvSpPr>
            <p:cNvPr id="3" name="椭圆 2"/>
            <p:cNvSpPr/>
            <p:nvPr>
              <p:custDataLst>
                <p:tags r:id="rId34"/>
              </p:custDataLst>
            </p:nvPr>
          </p:nvSpPr>
          <p:spPr>
            <a:xfrm>
              <a:off x="1666841" y="3713607"/>
              <a:ext cx="177546" cy="177546"/>
            </a:xfrm>
            <a:prstGeom prst="ellipse">
              <a:avLst/>
            </a:prstGeom>
            <a:solidFill>
              <a:schemeClr val="accent2">
                <a:lumMod val="7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F1111"/>
                </a:solidFill>
              </a:endParaRPr>
            </a:p>
          </p:txBody>
        </p:sp>
        <p:sp>
          <p:nvSpPr>
            <p:cNvPr id="4" name="箭头: 右 3"/>
            <p:cNvSpPr/>
            <p:nvPr>
              <p:custDataLst>
                <p:tags r:id="rId35"/>
              </p:custDataLst>
            </p:nvPr>
          </p:nvSpPr>
          <p:spPr>
            <a:xfrm>
              <a:off x="1722968" y="3757129"/>
              <a:ext cx="78900" cy="90501"/>
            </a:xfrm>
            <a:prstGeom prst="rightArrow">
              <a:avLst>
                <a:gd name="adj1" fmla="val 50000"/>
                <a:gd name="adj2" fmla="val 1112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F1111"/>
                </a:solidFill>
              </a:endParaRPr>
            </a:p>
          </p:txBody>
        </p:sp>
      </p:grpSp>
      <p:grpSp>
        <p:nvGrpSpPr>
          <p:cNvPr id="5" name="组合 4"/>
          <p:cNvGrpSpPr/>
          <p:nvPr>
            <p:custDataLst>
              <p:tags r:id="rId36"/>
            </p:custDataLst>
          </p:nvPr>
        </p:nvGrpSpPr>
        <p:grpSpPr>
          <a:xfrm>
            <a:off x="5220000" y="1882800"/>
            <a:ext cx="320036" cy="320036"/>
            <a:chOff x="1666841" y="3713607"/>
            <a:chExt cx="177546" cy="177546"/>
          </a:xfrm>
        </p:grpSpPr>
        <p:sp>
          <p:nvSpPr>
            <p:cNvPr id="13" name="椭圆 12"/>
            <p:cNvSpPr/>
            <p:nvPr>
              <p:custDataLst>
                <p:tags r:id="rId37"/>
              </p:custDataLst>
            </p:nvPr>
          </p:nvSpPr>
          <p:spPr>
            <a:xfrm>
              <a:off x="1666841" y="3713607"/>
              <a:ext cx="177546" cy="177546"/>
            </a:xfrm>
            <a:prstGeom prst="ellipse">
              <a:avLst/>
            </a:prstGeom>
            <a:solidFill>
              <a:schemeClr val="accent2">
                <a:lumMod val="7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F1111"/>
                </a:solidFill>
              </a:endParaRPr>
            </a:p>
          </p:txBody>
        </p:sp>
        <p:sp>
          <p:nvSpPr>
            <p:cNvPr id="14" name="箭头: 右 13"/>
            <p:cNvSpPr/>
            <p:nvPr>
              <p:custDataLst>
                <p:tags r:id="rId38"/>
              </p:custDataLst>
            </p:nvPr>
          </p:nvSpPr>
          <p:spPr>
            <a:xfrm>
              <a:off x="1722968" y="3757129"/>
              <a:ext cx="78900" cy="90501"/>
            </a:xfrm>
            <a:prstGeom prst="rightArrow">
              <a:avLst>
                <a:gd name="adj1" fmla="val 50000"/>
                <a:gd name="adj2" fmla="val 1112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F1111"/>
                </a:solidFill>
              </a:endParaRPr>
            </a:p>
          </p:txBody>
        </p:sp>
      </p:grpSp>
      <p:grpSp>
        <p:nvGrpSpPr>
          <p:cNvPr id="31" name="powerpoint template design by DAJU_PPT正版来源小红书大橘PPT微信DAJU_PPT请勿抄袭搬运！盗版必究！"/>
          <p:cNvGrpSpPr/>
          <p:nvPr>
            <p:custDataLst>
              <p:tags r:id="rId39"/>
            </p:custDataLst>
          </p:nvPr>
        </p:nvGrpSpPr>
        <p:grpSpPr>
          <a:xfrm>
            <a:off x="927525" y="901905"/>
            <a:ext cx="2468880" cy="737632"/>
            <a:chOff x="627307" y="2831050"/>
            <a:chExt cx="2468880" cy="737632"/>
          </a:xfrm>
        </p:grpSpPr>
        <p:sp>
          <p:nvSpPr>
            <p:cNvPr id="32" name="powerpoint template design by DAJU_PPT正版来源小红书大橘PPT微信DAJU_PPT请勿抄袭搬运！盗版必究！-1"/>
            <p:cNvSpPr txBox="1"/>
            <p:nvPr>
              <p:custDataLst>
                <p:tags r:id="rId40"/>
              </p:custDataLst>
            </p:nvPr>
          </p:nvSpPr>
          <p:spPr>
            <a:xfrm>
              <a:off x="627307" y="2831050"/>
              <a:ext cx="2468880" cy="398780"/>
            </a:xfrm>
            <a:prstGeom prst="rect">
              <a:avLst/>
            </a:prstGeom>
            <a:noFill/>
          </p:spPr>
          <p:txBody>
            <a:bodyPr wrap="none" rtlCol="0">
              <a:spAutoFit/>
            </a:bodyPr>
            <a:lstStyle/>
            <a:p>
              <a:pPr algn="ctr"/>
              <a:r>
                <a:rPr lang="zh-CN" altLang="en-US" sz="2000" dirty="0"/>
                <a:t>郑州大学二等奖学金</a:t>
              </a:r>
              <a:endParaRPr lang="zh-CN" altLang="en-US" sz="2000" dirty="0"/>
            </a:p>
          </p:txBody>
        </p:sp>
        <p:sp>
          <p:nvSpPr>
            <p:cNvPr id="33" name="powerpoint template design by DAJU_PPT正版来源小红书大橘PPT微信DAJU_PPT请勿抄袭搬运！盗版必究！-2"/>
            <p:cNvSpPr txBox="1"/>
            <p:nvPr>
              <p:custDataLst>
                <p:tags r:id="rId41"/>
              </p:custDataLst>
            </p:nvPr>
          </p:nvSpPr>
          <p:spPr>
            <a:xfrm>
              <a:off x="1224207" y="3200382"/>
              <a:ext cx="1275080" cy="368300"/>
            </a:xfrm>
            <a:prstGeom prst="rect">
              <a:avLst/>
            </a:prstGeom>
            <a:noFill/>
          </p:spPr>
          <p:txBody>
            <a:bodyPr wrap="none" rtlCol="0">
              <a:spAutoFit/>
            </a:bodyPr>
            <a:lstStyle/>
            <a:p>
              <a:pPr algn="ctr"/>
              <a:r>
                <a:rPr lang="en-US" altLang="zh-CN" b="1" spc="300" dirty="0"/>
                <a:t>2022.12</a:t>
              </a:r>
              <a:endParaRPr lang="zh-CN" altLang="en-US" b="1" spc="300" dirty="0"/>
            </a:p>
          </p:txBody>
        </p:sp>
      </p:grpSp>
      <p:pic>
        <p:nvPicPr>
          <p:cNvPr id="35" name="图片 34"/>
          <p:cNvPicPr/>
          <p:nvPr>
            <p:custDataLst>
              <p:tags r:id="rId42"/>
            </p:custDataLst>
          </p:nvPr>
        </p:nvPicPr>
        <p:blipFill>
          <a:blip r:embed="rId43"/>
          <a:stretch>
            <a:fillRect/>
          </a:stretch>
        </p:blipFill>
        <p:spPr>
          <a:xfrm>
            <a:off x="4766134" y="3897224"/>
            <a:ext cx="2739390" cy="1922780"/>
          </a:xfrm>
          <a:prstGeom prst="rect">
            <a:avLst/>
          </a:prstGeom>
          <a:effectLst>
            <a:reflection blurRad="6350" stA="50000" endA="300" endPos="55000" dir="5400000" sy="-100000" algn="bl" rotWithShape="0"/>
          </a:effectLst>
          <a:scene3d>
            <a:camera prst="perspectiveRight">
              <a:rot lat="0" lon="19800000" rev="0"/>
            </a:camera>
            <a:lightRig rig="threePt" dir="t"/>
          </a:scene3d>
        </p:spPr>
      </p:pic>
      <p:pic>
        <p:nvPicPr>
          <p:cNvPr id="36" name="图片 35" descr="7b0a202020202266696c746572223a202236220a7d0a"/>
          <p:cNvPicPr/>
          <p:nvPr>
            <p:custDataLst>
              <p:tags r:id="rId44"/>
            </p:custDataLst>
          </p:nvPr>
        </p:nvPicPr>
        <p:blipFill>
          <a:blip r:embed="rId45"/>
          <a:stretch>
            <a:fillRect/>
          </a:stretch>
        </p:blipFill>
        <p:spPr>
          <a:xfrm>
            <a:off x="7022041" y="3873720"/>
            <a:ext cx="2739390" cy="1953895"/>
          </a:xfrm>
          <a:prstGeom prst="rect">
            <a:avLst/>
          </a:prstGeom>
          <a:effectLst>
            <a:reflection blurRad="6350" stA="50000" endA="300" endPos="55000" dir="5400000" sy="-100000" algn="bl" rotWithShape="0"/>
          </a:effectLst>
          <a:scene3d>
            <a:camera prst="perspectiveRight">
              <a:rot lat="0" lon="19800000" rev="0"/>
            </a:camera>
            <a:lightRig rig="threePt" dir="t"/>
          </a:scene3d>
        </p:spPr>
      </p:pic>
      <p:pic>
        <p:nvPicPr>
          <p:cNvPr id="43" name="图片 42" descr="7b0a202020202266696c746572223a202236220a7d0a"/>
          <p:cNvPicPr/>
          <p:nvPr>
            <p:custDataLst>
              <p:tags r:id="rId46"/>
            </p:custDataLst>
          </p:nvPr>
        </p:nvPicPr>
        <p:blipFill>
          <a:blip r:embed="rId47"/>
          <a:stretch>
            <a:fillRect/>
          </a:stretch>
        </p:blipFill>
        <p:spPr>
          <a:xfrm>
            <a:off x="9446505" y="3897224"/>
            <a:ext cx="2739390" cy="1939925"/>
          </a:xfrm>
          <a:prstGeom prst="rect">
            <a:avLst/>
          </a:prstGeom>
          <a:effectLst>
            <a:reflection blurRad="6350" stA="50000" endA="300" endPos="55000" dir="5400000" sy="-100000" algn="bl" rotWithShape="0"/>
          </a:effectLst>
          <a:scene3d>
            <a:camera prst="perspectiveRight">
              <a:rot lat="0" lon="19800000" rev="0"/>
            </a:camera>
            <a:lightRig rig="threePt" dir="t"/>
          </a:scene3d>
        </p:spPr>
      </p:pic>
      <p:sp>
        <p:nvSpPr>
          <p:cNvPr id="72" name="powerpoint template design by DAJU_PPT正版来源小红书大橘PPT微信DAJU_PPT请勿抄袭搬运！盗版必究！"/>
          <p:cNvSpPr/>
          <p:nvPr/>
        </p:nvSpPr>
        <p:spPr>
          <a:xfrm>
            <a:off x="0" y="-1"/>
            <a:ext cx="12192000" cy="719633"/>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3" name="powerpoint template design by DAJU_PPT正版来源小红书大橘PPT微信DAJU_PPT请勿抄袭搬运！盗版必究！"/>
          <p:cNvCxnSpPr/>
          <p:nvPr/>
        </p:nvCxnSpPr>
        <p:spPr>
          <a:xfrm>
            <a:off x="212930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powerpoint template design by DAJU_PPT正版来源小红书大橘PPT微信DAJU_PPT请勿抄袭搬运！盗版必究！"/>
          <p:cNvCxnSpPr/>
          <p:nvPr/>
        </p:nvCxnSpPr>
        <p:spPr>
          <a:xfrm>
            <a:off x="3977297"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powerpoint template design by DAJU_PPT正版来源小红书大橘PPT微信DAJU_PPT请勿抄袭搬运！盗版必究！"/>
          <p:cNvCxnSpPr/>
          <p:nvPr/>
        </p:nvCxnSpPr>
        <p:spPr>
          <a:xfrm>
            <a:off x="609016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powerpoint template design by DAJU_PPT正版来源小红书大橘PPT微信DAJU_PPT请勿抄袭搬运！盗版必究！"/>
          <p:cNvCxnSpPr/>
          <p:nvPr/>
        </p:nvCxnSpPr>
        <p:spPr>
          <a:xfrm>
            <a:off x="10088860"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4381091" y="65122"/>
            <a:ext cx="1336040" cy="769753"/>
          </a:xfrm>
          <a:prstGeom prst="rect">
            <a:avLst/>
          </a:prstGeom>
          <a:solidFill>
            <a:schemeClr val="accent5">
              <a:lumMod val="20000"/>
              <a:lumOff val="80000"/>
            </a:schemeClr>
          </a:solidFill>
          <a:ln>
            <a:noFill/>
          </a:ln>
          <a:effectLst>
            <a:glow rad="762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78" name="组合 77"/>
          <p:cNvGrpSpPr>
            <a:grpSpLocks noChangeAspect="1"/>
          </p:cNvGrpSpPr>
          <p:nvPr/>
        </p:nvGrpSpPr>
        <p:grpSpPr>
          <a:xfrm>
            <a:off x="0" y="95204"/>
            <a:ext cx="12096000" cy="524448"/>
            <a:chOff x="-1" y="43199"/>
            <a:chExt cx="14604001" cy="633198"/>
          </a:xfrm>
        </p:grpSpPr>
        <p:sp>
          <p:nvSpPr>
            <p:cNvPr id="79" name="powerpoint template design by DAJU_PPT正版来源小红书大橘PPT微信DAJU_PPT请勿抄袭搬运！盗版必究！"/>
            <p:cNvSpPr txBox="1"/>
            <p:nvPr userDrawn="1"/>
          </p:nvSpPr>
          <p:spPr>
            <a:xfrm>
              <a:off x="-1"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sz="2000" kern="0">
                  <a:solidFill>
                    <a:schemeClr val="bg1">
                      <a:alpha val="70000"/>
                    </a:schemeClr>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dirty="0">
                  <a:sym typeface="+mn-lt"/>
                </a:rPr>
                <a:t>基本信息</a:t>
              </a:r>
              <a:endParaRPr lang="en-US" altLang="zh-CN" dirty="0">
                <a:sym typeface="+mn-lt"/>
              </a:endParaRPr>
            </a:p>
          </p:txBody>
        </p:sp>
        <p:sp>
          <p:nvSpPr>
            <p:cNvPr id="80" name="powerpoint template design by DAJU_PPT正版来源小红书大橘PPT微信DAJU_PPT请勿抄袭搬运！盗版必究！"/>
            <p:cNvSpPr txBox="1"/>
            <p:nvPr userDrawn="1"/>
          </p:nvSpPr>
          <p:spPr>
            <a:xfrm>
              <a:off x="2375999"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zh-CN" altLang="en-US" sz="2000" kern="0" dirty="0">
                  <a:solidFill>
                    <a:schemeClr val="bg1">
                      <a:alpha val="70000"/>
                    </a:schemeClr>
                  </a:solidFill>
                  <a:cs typeface="+mn-ea"/>
                  <a:sym typeface="+mn-lt"/>
                </a:rPr>
                <a:t>学业成绩</a:t>
              </a:r>
              <a:endParaRPr lang="en-US" altLang="zh-CN" sz="2000" kern="0" dirty="0">
                <a:solidFill>
                  <a:schemeClr val="bg1">
                    <a:alpha val="70000"/>
                  </a:schemeClr>
                </a:solidFill>
                <a:cs typeface="+mn-ea"/>
                <a:sym typeface="+mn-lt"/>
              </a:endParaRPr>
            </a:p>
          </p:txBody>
        </p:sp>
        <p:sp>
          <p:nvSpPr>
            <p:cNvPr id="81" name="powerpoint template design by DAJU_PPT正版来源小红书大橘PPT微信DAJU_PPT请勿抄袭搬运！盗版必究！"/>
            <p:cNvSpPr txBox="1"/>
            <p:nvPr userDrawn="1"/>
          </p:nvSpPr>
          <p:spPr>
            <a:xfrm>
              <a:off x="7272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kumimoji="0" lang="zh-CN" altLang="en-US" sz="2000" i="0" u="none" strike="noStrike" kern="0" cap="none" spc="0" normalizeH="0" baseline="0" noProof="0" dirty="0">
                  <a:ln>
                    <a:noFill/>
                  </a:ln>
                  <a:solidFill>
                    <a:schemeClr val="bg1">
                      <a:alpha val="70000"/>
                    </a:schemeClr>
                  </a:solidFill>
                  <a:effectLst/>
                  <a:uLnTx/>
                  <a:uFillTx/>
                  <a:cs typeface="+mn-ea"/>
                  <a:sym typeface="+mn-lt"/>
                </a:rPr>
                <a:t>科研竞赛</a:t>
              </a:r>
              <a:endParaRPr kumimoji="0" lang="en-US" altLang="zh-CN" sz="2000" i="0" u="none" strike="noStrike" kern="0" cap="none" spc="0" normalizeH="0" baseline="0" noProof="0" dirty="0">
                <a:ln>
                  <a:noFill/>
                </a:ln>
                <a:solidFill>
                  <a:schemeClr val="bg1">
                    <a:alpha val="70000"/>
                  </a:schemeClr>
                </a:solidFill>
                <a:effectLst/>
                <a:uLnTx/>
                <a:uFillTx/>
                <a:cs typeface="+mn-ea"/>
                <a:sym typeface="+mn-lt"/>
              </a:endParaRPr>
            </a:p>
          </p:txBody>
        </p:sp>
        <p:sp>
          <p:nvSpPr>
            <p:cNvPr id="82" name="powerpoint template design by DAJU_PPT正版来源小红书大橘PPT微信DAJU_PPT请勿抄袭搬运！盗版必究！"/>
            <p:cNvSpPr txBox="1"/>
            <p:nvPr userDrawn="1"/>
          </p:nvSpPr>
          <p:spPr>
            <a:xfrm>
              <a:off x="9756000"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kumimoji="0" lang="zh-CN" altLang="en-US" sz="2000" i="0" u="none" strike="noStrike" kern="0" cap="none" spc="0" normalizeH="0" baseline="0" noProof="0" dirty="0">
                  <a:ln>
                    <a:noFill/>
                  </a:ln>
                  <a:solidFill>
                    <a:schemeClr val="bg1">
                      <a:alpha val="70000"/>
                    </a:schemeClr>
                  </a:solidFill>
                  <a:effectLst/>
                  <a:uLnTx/>
                  <a:uFillTx/>
                  <a:cs typeface="+mn-ea"/>
                  <a:sym typeface="+mn-lt"/>
                </a:rPr>
                <a:t>综合发展</a:t>
              </a:r>
              <a:endParaRPr kumimoji="0" lang="en-US" altLang="zh-CN" sz="2000" i="0" u="none" strike="noStrike" kern="0" cap="none" spc="0" normalizeH="0" baseline="0" noProof="0" dirty="0">
                <a:ln>
                  <a:noFill/>
                </a:ln>
                <a:solidFill>
                  <a:schemeClr val="bg1">
                    <a:alpha val="70000"/>
                  </a:schemeClr>
                </a:solidFill>
                <a:effectLst/>
                <a:uLnTx/>
                <a:uFillTx/>
                <a:cs typeface="+mn-ea"/>
                <a:sym typeface="+mn-lt"/>
              </a:endParaRPr>
            </a:p>
          </p:txBody>
        </p:sp>
        <p:sp>
          <p:nvSpPr>
            <p:cNvPr id="83" name="powerpoint template design by DAJU_PPT正版来源小红书大橘PPT微信DAJU_PPT请勿抄袭搬运！盗版必究！"/>
            <p:cNvSpPr txBox="1"/>
            <p:nvPr/>
          </p:nvSpPr>
          <p:spPr>
            <a:xfrm>
              <a:off x="4788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sz="2400" b="1" kern="0">
                  <a:solidFill>
                    <a:srgbClr val="394761"/>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dirty="0">
                  <a:sym typeface="+mn-lt"/>
                </a:rPr>
                <a:t>荣誉情况</a:t>
              </a:r>
              <a:endParaRPr lang="en-US" altLang="zh-CN" dirty="0">
                <a:sym typeface="+mn-lt"/>
              </a:endParaRPr>
            </a:p>
          </p:txBody>
        </p:sp>
        <p:sp>
          <p:nvSpPr>
            <p:cNvPr id="84" name="powerpoint template design by DAJU_PPT正版来源小红书大橘PPT微信DAJU_PPT请勿抄袭搬运！盗版必究！"/>
            <p:cNvSpPr txBox="1"/>
            <p:nvPr/>
          </p:nvSpPr>
          <p:spPr>
            <a:xfrm>
              <a:off x="12192000" y="43199"/>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kumimoji="0" sz="2000" i="0" u="none" strike="noStrike" kern="0" cap="none" spc="0" normalizeH="0" baseline="0">
                  <a:ln>
                    <a:noFill/>
                  </a:ln>
                  <a:solidFill>
                    <a:schemeClr val="bg1">
                      <a:alpha val="70000"/>
                    </a:schemeClr>
                  </a:solidFill>
                  <a:effectLst/>
                  <a:uLnTx/>
                  <a:uFillTx/>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dirty="0">
                  <a:sym typeface="+mn-lt"/>
                </a:rPr>
                <a:t>未来规划</a:t>
              </a:r>
              <a:endParaRPr lang="en-US" altLang="zh-CN" dirty="0">
                <a:sym typeface="+mn-lt"/>
              </a:endParaRPr>
            </a:p>
          </p:txBody>
        </p:sp>
      </p:grpSp>
      <p:cxnSp>
        <p:nvCxnSpPr>
          <p:cNvPr id="85" name="powerpoint template design by DAJU_PPT正版来源小红书大橘PPT微信DAJU_PPT请勿抄袭搬运！盗版必究！"/>
          <p:cNvCxnSpPr/>
          <p:nvPr/>
        </p:nvCxnSpPr>
        <p:spPr>
          <a:xfrm>
            <a:off x="8099103"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owerpoint template design by DAJU_PPT正版来源小红书大橘PPT微信DAJU_PPT请勿抄袭搬运！盗版必究！"/>
          <p:cNvSpPr txBox="1"/>
          <p:nvPr/>
        </p:nvSpPr>
        <p:spPr>
          <a:xfrm>
            <a:off x="2407920" y="6249873"/>
            <a:ext cx="7376160" cy="307777"/>
          </a:xfrm>
          <a:prstGeom prst="rect">
            <a:avLst/>
          </a:prstGeom>
          <a:noFill/>
        </p:spPr>
        <p:txBody>
          <a:bodyPr wrap="square">
            <a:spAutoFit/>
          </a:bodyPr>
          <a:lstStyle/>
          <a:p>
            <a:pPr algn="ctr"/>
            <a:r>
              <a:rPr lang="en-US" altLang="zh-CN" sz="1400" dirty="0">
                <a:solidFill>
                  <a:schemeClr val="bg1"/>
                </a:solidFill>
                <a:cs typeface="+mn-ea"/>
                <a:sym typeface="+mn-lt"/>
              </a:rPr>
              <a:t>——</a:t>
            </a:r>
            <a:r>
              <a:rPr lang="en-US" altLang="zh-CN" sz="1400" spc="300" dirty="0">
                <a:solidFill>
                  <a:schemeClr val="bg1"/>
                </a:solidFill>
                <a:cs typeface="+mn-ea"/>
                <a:sym typeface="+mn-lt"/>
              </a:rPr>
              <a:t> </a:t>
            </a:r>
            <a:r>
              <a:rPr lang="zh-CN" altLang="en-US" sz="1400" spc="300" dirty="0">
                <a:solidFill>
                  <a:schemeClr val="bg1"/>
                </a:solidFill>
                <a:cs typeface="+mn-ea"/>
                <a:sym typeface="+mn-lt"/>
              </a:rPr>
              <a:t>艰苦朴素 </a:t>
            </a:r>
            <a:r>
              <a:rPr lang="en-US" altLang="zh-CN" sz="1400" spc="300" dirty="0">
                <a:solidFill>
                  <a:schemeClr val="bg1"/>
                </a:solidFill>
                <a:cs typeface="+mn-ea"/>
                <a:sym typeface="+mn-lt"/>
              </a:rPr>
              <a:t>· </a:t>
            </a:r>
            <a:r>
              <a:rPr lang="zh-CN" altLang="en-US" sz="1400" spc="300" dirty="0">
                <a:solidFill>
                  <a:schemeClr val="bg1"/>
                </a:solidFill>
                <a:cs typeface="+mn-ea"/>
                <a:sym typeface="+mn-lt"/>
              </a:rPr>
              <a:t>实事求是 </a:t>
            </a:r>
            <a:r>
              <a:rPr lang="en-US" altLang="zh-CN" sz="1400" spc="300" dirty="0">
                <a:solidFill>
                  <a:schemeClr val="bg1"/>
                </a:solidFill>
                <a:cs typeface="+mn-ea"/>
                <a:sym typeface="+mn-lt"/>
              </a:rPr>
              <a:t>· </a:t>
            </a:r>
            <a:r>
              <a:rPr lang="zh-CN" altLang="en-US" sz="1400" spc="300" dirty="0">
                <a:solidFill>
                  <a:schemeClr val="bg1"/>
                </a:solidFill>
                <a:cs typeface="+mn-ea"/>
                <a:sym typeface="+mn-lt"/>
              </a:rPr>
              <a:t>严格要求 </a:t>
            </a:r>
            <a:r>
              <a:rPr lang="en-US" altLang="zh-CN" sz="1400" spc="300" dirty="0">
                <a:solidFill>
                  <a:schemeClr val="bg1"/>
                </a:solidFill>
                <a:cs typeface="+mn-ea"/>
                <a:sym typeface="+mn-lt"/>
              </a:rPr>
              <a:t>· </a:t>
            </a:r>
            <a:r>
              <a:rPr lang="zh-CN" altLang="en-US" sz="1400" spc="300" dirty="0">
                <a:solidFill>
                  <a:schemeClr val="bg1"/>
                </a:solidFill>
                <a:cs typeface="+mn-ea"/>
                <a:sym typeface="+mn-lt"/>
              </a:rPr>
              <a:t>勇于探索 </a:t>
            </a:r>
            <a:r>
              <a:rPr lang="en-US" altLang="zh-CN" sz="1400" spc="-150" dirty="0">
                <a:solidFill>
                  <a:schemeClr val="bg1"/>
                </a:solidFill>
                <a:cs typeface="+mn-ea"/>
                <a:sym typeface="+mn-lt"/>
              </a:rPr>
              <a:t>——</a:t>
            </a:r>
            <a:endParaRPr lang="en-US" altLang="zh-CN" sz="1400" spc="-150" dirty="0">
              <a:solidFill>
                <a:schemeClr val="bg1"/>
              </a:solidFill>
              <a:cs typeface="+mn-ea"/>
              <a:sym typeface="+mn-lt"/>
            </a:endParaRPr>
          </a:p>
        </p:txBody>
      </p:sp>
      <p:sp>
        <p:nvSpPr>
          <p:cNvPr id="8" name="powerpoint template design by DAJU_PPT正版来源小红书大橘PPT微信DAJU_PPT请勿抄袭搬运！盗版必究！"/>
          <p:cNvSpPr/>
          <p:nvPr/>
        </p:nvSpPr>
        <p:spPr>
          <a:xfrm>
            <a:off x="351099" y="312517"/>
            <a:ext cx="11489802" cy="6302416"/>
          </a:xfrm>
          <a:prstGeom prst="rect">
            <a:avLst/>
          </a:prstGeom>
          <a:noFill/>
          <a:ln w="19050" cap="flat" cmpd="sng" algn="ctr">
            <a:solidFill>
              <a:schemeClr val="accent2"/>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powerpoint template design by DAJU_PPT正版来源小红书大橘PPT微信DAJU_PPT请勿抄袭搬运！盗版必究！"/>
          <p:cNvSpPr/>
          <p:nvPr/>
        </p:nvSpPr>
        <p:spPr>
          <a:xfrm>
            <a:off x="0" y="5842000"/>
            <a:ext cx="12192000" cy="1016000"/>
          </a:xfrm>
          <a:custGeom>
            <a:avLst/>
            <a:gdLst>
              <a:gd name="connsiteX0" fmla="*/ 6096000 w 12192000"/>
              <a:gd name="connsiteY0" fmla="*/ 0 h 1016000"/>
              <a:gd name="connsiteX1" fmla="*/ 11872101 w 12192000"/>
              <a:gd name="connsiteY1" fmla="*/ 363047 h 1016000"/>
              <a:gd name="connsiteX2" fmla="*/ 12192000 w 12192000"/>
              <a:gd name="connsiteY2" fmla="*/ 416457 h 1016000"/>
              <a:gd name="connsiteX3" fmla="*/ 12192000 w 12192000"/>
              <a:gd name="connsiteY3" fmla="*/ 1016000 h 1016000"/>
              <a:gd name="connsiteX4" fmla="*/ 0 w 12192000"/>
              <a:gd name="connsiteY4" fmla="*/ 1016000 h 1016000"/>
              <a:gd name="connsiteX5" fmla="*/ 0 w 12192000"/>
              <a:gd name="connsiteY5" fmla="*/ 416457 h 1016000"/>
              <a:gd name="connsiteX6" fmla="*/ 319900 w 12192000"/>
              <a:gd name="connsiteY6" fmla="*/ 363047 h 1016000"/>
              <a:gd name="connsiteX7" fmla="*/ 6096000 w 12192000"/>
              <a:gd name="connsiteY7" fmla="*/ 0 h 10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016000">
                <a:moveTo>
                  <a:pt x="6096000" y="0"/>
                </a:moveTo>
                <a:cubicBezTo>
                  <a:pt x="8351708" y="0"/>
                  <a:pt x="10393868" y="138738"/>
                  <a:pt x="11872101" y="363047"/>
                </a:cubicBezTo>
                <a:lnTo>
                  <a:pt x="12192000" y="416457"/>
                </a:lnTo>
                <a:lnTo>
                  <a:pt x="12192000" y="1016000"/>
                </a:lnTo>
                <a:lnTo>
                  <a:pt x="0" y="1016000"/>
                </a:lnTo>
                <a:lnTo>
                  <a:pt x="0" y="416457"/>
                </a:lnTo>
                <a:lnTo>
                  <a:pt x="319900" y="363047"/>
                </a:lnTo>
                <a:cubicBezTo>
                  <a:pt x="1798133" y="138738"/>
                  <a:pt x="3840293" y="0"/>
                  <a:pt x="6096000" y="0"/>
                </a:cubicBezTo>
                <a:close/>
              </a:path>
            </a:pathLst>
          </a:cu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4282027" y="2196000"/>
            <a:ext cx="4735949" cy="2208192"/>
            <a:chOff x="4229437" y="2011471"/>
            <a:chExt cx="4735949" cy="2208192"/>
          </a:xfrm>
        </p:grpSpPr>
        <p:sp>
          <p:nvSpPr>
            <p:cNvPr id="18" name="文本框 17"/>
            <p:cNvSpPr txBox="1"/>
            <p:nvPr/>
          </p:nvSpPr>
          <p:spPr>
            <a:xfrm>
              <a:off x="4229437" y="3204000"/>
              <a:ext cx="4735949" cy="1015663"/>
            </a:xfrm>
            <a:prstGeom prst="rect">
              <a:avLst/>
            </a:prstGeom>
            <a:noFill/>
          </p:spPr>
          <p:txBody>
            <a:bodyPr wrap="square" rtlCol="0">
              <a:spAutoFit/>
            </a:bodyPr>
            <a:lstStyle/>
            <a:p>
              <a:r>
                <a:rPr lang="zh-CN" altLang="en-US" sz="6000" b="1" kern="4000" spc="1000" dirty="0">
                  <a:latin typeface="微软雅黑" panose="020B0503020204020204" pitchFamily="34" charset="-122"/>
                  <a:ea typeface="微软雅黑" panose="020B0503020204020204" pitchFamily="34" charset="-122"/>
                </a:rPr>
                <a:t>科研竞赛</a:t>
              </a:r>
              <a:endParaRPr lang="zh-CN" altLang="en-US" sz="6000" b="1" kern="4000" spc="1000" dirty="0">
                <a:latin typeface="微软雅黑" panose="020B0503020204020204" pitchFamily="34" charset="-122"/>
                <a:ea typeface="微软雅黑" panose="020B0503020204020204" pitchFamily="34" charset="-122"/>
              </a:endParaRPr>
            </a:p>
          </p:txBody>
        </p:sp>
        <p:grpSp>
          <p:nvGrpSpPr>
            <p:cNvPr id="20" name="组合 19"/>
            <p:cNvGrpSpPr/>
            <p:nvPr/>
          </p:nvGrpSpPr>
          <p:grpSpPr>
            <a:xfrm>
              <a:off x="4356000" y="2011471"/>
              <a:ext cx="3373200" cy="1321006"/>
              <a:chOff x="4356000" y="2011471"/>
              <a:chExt cx="3373200" cy="1321006"/>
            </a:xfrm>
          </p:grpSpPr>
          <p:sp>
            <p:nvSpPr>
              <p:cNvPr id="21" name="文本框 20"/>
              <p:cNvSpPr txBox="1"/>
              <p:nvPr/>
            </p:nvSpPr>
            <p:spPr>
              <a:xfrm>
                <a:off x="5576368" y="2011471"/>
                <a:ext cx="1097416" cy="830997"/>
              </a:xfrm>
              <a:prstGeom prst="rect">
                <a:avLst/>
              </a:prstGeom>
              <a:noFill/>
            </p:spPr>
            <p:txBody>
              <a:bodyPr wrap="square" rtlCol="0">
                <a:spAutoFit/>
              </a:bodyPr>
              <a:lstStyle/>
              <a:p>
                <a:r>
                  <a:rPr lang="en-US" altLang="zh-CN" sz="4800" b="1" spc="300" dirty="0">
                    <a:solidFill>
                      <a:srgbClr val="394761"/>
                    </a:solidFill>
                    <a:latin typeface="微软雅黑" panose="020B0503020204020204" pitchFamily="34" charset="-122"/>
                    <a:ea typeface="微软雅黑" panose="020B0503020204020204" pitchFamily="34" charset="-122"/>
                  </a:rPr>
                  <a:t>04</a:t>
                </a:r>
                <a:endParaRPr lang="zh-CN" altLang="en-US" sz="4800" b="1" spc="300" dirty="0">
                  <a:solidFill>
                    <a:srgbClr val="394761"/>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6948000" y="2884646"/>
                <a:ext cx="781200" cy="97536"/>
                <a:chOff x="6398888" y="2980944"/>
                <a:chExt cx="781200" cy="97536"/>
              </a:xfrm>
            </p:grpSpPr>
            <p:cxnSp>
              <p:nvCxnSpPr>
                <p:cNvPr id="27" name="直接连接符 26"/>
                <p:cNvCxnSpPr/>
                <p:nvPr/>
              </p:nvCxnSpPr>
              <p:spPr>
                <a:xfrm flipV="1">
                  <a:off x="6460088" y="3028666"/>
                  <a:ext cx="720000" cy="1046"/>
                </a:xfrm>
                <a:prstGeom prst="line">
                  <a:avLst/>
                </a:prstGeom>
                <a:ln w="3175">
                  <a:solidFill>
                    <a:srgbClr val="D1B696"/>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rot="2684043">
                  <a:off x="6398888" y="2980944"/>
                  <a:ext cx="97536" cy="97536"/>
                </a:xfrm>
                <a:prstGeom prst="rect">
                  <a:avLst/>
                </a:prstGeom>
                <a:solidFill>
                  <a:srgbClr val="D1B6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rot="10800000">
                <a:off x="4356000" y="2883600"/>
                <a:ext cx="780212" cy="97536"/>
                <a:chOff x="6398888" y="2980944"/>
                <a:chExt cx="780212" cy="97536"/>
              </a:xfrm>
            </p:grpSpPr>
            <p:cxnSp>
              <p:nvCxnSpPr>
                <p:cNvPr id="25" name="直接连接符 24"/>
                <p:cNvCxnSpPr/>
                <p:nvPr/>
              </p:nvCxnSpPr>
              <p:spPr>
                <a:xfrm rot="10800000" flipH="1">
                  <a:off x="6459100" y="3028666"/>
                  <a:ext cx="720000" cy="1046"/>
                </a:xfrm>
                <a:prstGeom prst="line">
                  <a:avLst/>
                </a:prstGeom>
                <a:ln w="3175">
                  <a:solidFill>
                    <a:srgbClr val="D1B696"/>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rot="2684043">
                  <a:off x="6398888" y="2980944"/>
                  <a:ext cx="97536" cy="97536"/>
                </a:xfrm>
                <a:prstGeom prst="rect">
                  <a:avLst/>
                </a:prstGeom>
                <a:solidFill>
                  <a:srgbClr val="D1B6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文本框 23"/>
              <p:cNvSpPr txBox="1"/>
              <p:nvPr/>
            </p:nvSpPr>
            <p:spPr>
              <a:xfrm>
                <a:off x="5275410" y="2747702"/>
                <a:ext cx="1728000" cy="584775"/>
              </a:xfrm>
              <a:prstGeom prst="rect">
                <a:avLst/>
              </a:prstGeom>
              <a:noFill/>
            </p:spPr>
            <p:txBody>
              <a:bodyPr wrap="square" rtlCol="0">
                <a:spAutoFit/>
              </a:bodyPr>
              <a:lstStyle/>
              <a:p>
                <a:r>
                  <a:rPr lang="en-US" altLang="zh-CN" sz="1600" spc="300" dirty="0"/>
                  <a:t>PART FOUR</a:t>
                </a:r>
                <a:endParaRPr lang="zh-CN" altLang="en-US" sz="1600" spc="300" dirty="0"/>
              </a:p>
            </p:txBody>
          </p:sp>
        </p:grpSp>
      </p:grpSp>
      <p:grpSp>
        <p:nvGrpSpPr>
          <p:cNvPr id="31" name="组合 30"/>
          <p:cNvGrpSpPr/>
          <p:nvPr/>
        </p:nvGrpSpPr>
        <p:grpSpPr>
          <a:xfrm>
            <a:off x="4432299" y="-2"/>
            <a:ext cx="3327402" cy="1663702"/>
            <a:chOff x="4432299" y="-2"/>
            <a:chExt cx="3327402" cy="1663702"/>
          </a:xfrm>
        </p:grpSpPr>
        <p:sp>
          <p:nvSpPr>
            <p:cNvPr id="32" name="任意多边形: 形状 31"/>
            <p:cNvSpPr/>
            <p:nvPr/>
          </p:nvSpPr>
          <p:spPr>
            <a:xfrm>
              <a:off x="4432299" y="-2"/>
              <a:ext cx="3327402" cy="1663702"/>
            </a:xfrm>
            <a:custGeom>
              <a:avLst/>
              <a:gdLst>
                <a:gd name="connsiteX0" fmla="*/ 0 w 3389498"/>
                <a:gd name="connsiteY0" fmla="*/ 0 h 1694750"/>
                <a:gd name="connsiteX1" fmla="*/ 3389498 w 3389498"/>
                <a:gd name="connsiteY1" fmla="*/ 0 h 1694750"/>
                <a:gd name="connsiteX2" fmla="*/ 3389498 w 3389498"/>
                <a:gd name="connsiteY2" fmla="*/ 1 h 1694750"/>
                <a:gd name="connsiteX3" fmla="*/ 1694749 w 3389498"/>
                <a:gd name="connsiteY3" fmla="*/ 1694750 h 1694750"/>
                <a:gd name="connsiteX4" fmla="*/ 0 w 3389498"/>
                <a:gd name="connsiteY4" fmla="*/ 1 h 169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9497" h="1694750">
                  <a:moveTo>
                    <a:pt x="0" y="0"/>
                  </a:moveTo>
                  <a:lnTo>
                    <a:pt x="3389498" y="0"/>
                  </a:lnTo>
                  <a:lnTo>
                    <a:pt x="3389498" y="1"/>
                  </a:lnTo>
                  <a:cubicBezTo>
                    <a:pt x="3389498" y="935985"/>
                    <a:pt x="2630733" y="1694750"/>
                    <a:pt x="1694749" y="1694750"/>
                  </a:cubicBezTo>
                  <a:cubicBezTo>
                    <a:pt x="758765" y="1694750"/>
                    <a:pt x="0" y="935985"/>
                    <a:pt x="0" y="1"/>
                  </a:cubicBezTo>
                  <a:close/>
                </a:path>
              </a:pathLst>
            </a:custGeom>
            <a:solidFill>
              <a:srgbClr val="3947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graduation-hat-front-view_27483"/>
            <p:cNvSpPr>
              <a:spLocks noChangeAspect="1"/>
            </p:cNvSpPr>
            <p:nvPr/>
          </p:nvSpPr>
          <p:spPr bwMode="auto">
            <a:xfrm>
              <a:off x="5180644" y="208110"/>
              <a:ext cx="1830718" cy="1156799"/>
            </a:xfrm>
            <a:custGeom>
              <a:avLst/>
              <a:gdLst>
                <a:gd name="connsiteX0" fmla="*/ 104550 w 604718"/>
                <a:gd name="connsiteY0" fmla="*/ 208330 h 382112"/>
                <a:gd name="connsiteX1" fmla="*/ 156180 w 604718"/>
                <a:gd name="connsiteY1" fmla="*/ 208330 h 382112"/>
                <a:gd name="connsiteX2" fmla="*/ 261642 w 604718"/>
                <a:gd name="connsiteY2" fmla="*/ 248878 h 382112"/>
                <a:gd name="connsiteX3" fmla="*/ 298947 w 604718"/>
                <a:gd name="connsiteY3" fmla="*/ 255007 h 382112"/>
                <a:gd name="connsiteX4" fmla="*/ 340187 w 604718"/>
                <a:gd name="connsiteY4" fmla="*/ 247621 h 382112"/>
                <a:gd name="connsiteX5" fmla="*/ 433687 w 604718"/>
                <a:gd name="connsiteY5" fmla="*/ 208330 h 382112"/>
                <a:gd name="connsiteX6" fmla="*/ 490825 w 604718"/>
                <a:gd name="connsiteY6" fmla="*/ 208330 h 382112"/>
                <a:gd name="connsiteX7" fmla="*/ 490825 w 604718"/>
                <a:gd name="connsiteY7" fmla="*/ 271509 h 382112"/>
                <a:gd name="connsiteX8" fmla="*/ 458400 w 604718"/>
                <a:gd name="connsiteY8" fmla="*/ 320701 h 382112"/>
                <a:gd name="connsiteX9" fmla="*/ 329326 w 604718"/>
                <a:gd name="connsiteY9" fmla="*/ 376337 h 382112"/>
                <a:gd name="connsiteX10" fmla="*/ 264632 w 604718"/>
                <a:gd name="connsiteY10" fmla="*/ 376337 h 382112"/>
                <a:gd name="connsiteX11" fmla="*/ 136819 w 604718"/>
                <a:gd name="connsiteY11" fmla="*/ 320701 h 382112"/>
                <a:gd name="connsiteX12" fmla="*/ 104550 w 604718"/>
                <a:gd name="connsiteY12" fmla="*/ 271509 h 382112"/>
                <a:gd name="connsiteX13" fmla="*/ 300973 w 604718"/>
                <a:gd name="connsiteY13" fmla="*/ 5 h 382112"/>
                <a:gd name="connsiteX14" fmla="*/ 334162 w 604718"/>
                <a:gd name="connsiteY14" fmla="*/ 4701 h 382112"/>
                <a:gd name="connsiteX15" fmla="*/ 581267 w 604718"/>
                <a:gd name="connsiteY15" fmla="*/ 92552 h 382112"/>
                <a:gd name="connsiteX16" fmla="*/ 588822 w 604718"/>
                <a:gd name="connsiteY16" fmla="*/ 114398 h 382112"/>
                <a:gd name="connsiteX17" fmla="*/ 589136 w 604718"/>
                <a:gd name="connsiteY17" fmla="*/ 114398 h 382112"/>
                <a:gd name="connsiteX18" fmla="*/ 589136 w 604718"/>
                <a:gd name="connsiteY18" fmla="*/ 270771 h 382112"/>
                <a:gd name="connsiteX19" fmla="*/ 604718 w 604718"/>
                <a:gd name="connsiteY19" fmla="*/ 321376 h 382112"/>
                <a:gd name="connsiteX20" fmla="*/ 561278 w 604718"/>
                <a:gd name="connsiteY20" fmla="*/ 321376 h 382112"/>
                <a:gd name="connsiteX21" fmla="*/ 576388 w 604718"/>
                <a:gd name="connsiteY21" fmla="*/ 271242 h 382112"/>
                <a:gd name="connsiteX22" fmla="*/ 576388 w 604718"/>
                <a:gd name="connsiteY22" fmla="*/ 120370 h 382112"/>
                <a:gd name="connsiteX23" fmla="*/ 333376 w 604718"/>
                <a:gd name="connsiteY23" fmla="*/ 222680 h 382112"/>
                <a:gd name="connsiteX24" fmla="*/ 268058 w 604718"/>
                <a:gd name="connsiteY24" fmla="*/ 223780 h 382112"/>
                <a:gd name="connsiteX25" fmla="*/ 13556 w 604718"/>
                <a:gd name="connsiteY25" fmla="*/ 125870 h 382112"/>
                <a:gd name="connsiteX26" fmla="*/ 13714 w 604718"/>
                <a:gd name="connsiteY26" fmla="*/ 100882 h 382112"/>
                <a:gd name="connsiteX27" fmla="*/ 267901 w 604718"/>
                <a:gd name="connsiteY27" fmla="*/ 5329 h 382112"/>
                <a:gd name="connsiteX28" fmla="*/ 300973 w 604718"/>
                <a:gd name="connsiteY28" fmla="*/ 5 h 38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4718" h="382112">
                  <a:moveTo>
                    <a:pt x="104550" y="208330"/>
                  </a:moveTo>
                  <a:lnTo>
                    <a:pt x="156180" y="208330"/>
                  </a:lnTo>
                  <a:lnTo>
                    <a:pt x="261642" y="248878"/>
                  </a:lnTo>
                  <a:cubicBezTo>
                    <a:pt x="274864" y="253907"/>
                    <a:pt x="289188" y="255007"/>
                    <a:pt x="298947" y="255007"/>
                  </a:cubicBezTo>
                  <a:cubicBezTo>
                    <a:pt x="314373" y="255007"/>
                    <a:pt x="329012" y="252493"/>
                    <a:pt x="340187" y="247621"/>
                  </a:cubicBezTo>
                  <a:lnTo>
                    <a:pt x="433687" y="208330"/>
                  </a:lnTo>
                  <a:lnTo>
                    <a:pt x="490825" y="208330"/>
                  </a:lnTo>
                  <a:lnTo>
                    <a:pt x="490825" y="271509"/>
                  </a:lnTo>
                  <a:cubicBezTo>
                    <a:pt x="490825" y="290998"/>
                    <a:pt x="476344" y="313000"/>
                    <a:pt x="458400" y="320701"/>
                  </a:cubicBezTo>
                  <a:lnTo>
                    <a:pt x="329326" y="376337"/>
                  </a:lnTo>
                  <a:cubicBezTo>
                    <a:pt x="311382" y="384038"/>
                    <a:pt x="282419" y="384038"/>
                    <a:pt x="264632" y="376337"/>
                  </a:cubicBezTo>
                  <a:lnTo>
                    <a:pt x="136819" y="320701"/>
                  </a:lnTo>
                  <a:cubicBezTo>
                    <a:pt x="119032" y="313000"/>
                    <a:pt x="104550" y="290998"/>
                    <a:pt x="104550" y="271509"/>
                  </a:cubicBezTo>
                  <a:close/>
                  <a:moveTo>
                    <a:pt x="300973" y="5"/>
                  </a:moveTo>
                  <a:cubicBezTo>
                    <a:pt x="312954" y="-93"/>
                    <a:pt x="324955" y="1479"/>
                    <a:pt x="334162" y="4701"/>
                  </a:cubicBezTo>
                  <a:lnTo>
                    <a:pt x="581267" y="92552"/>
                  </a:lnTo>
                  <a:cubicBezTo>
                    <a:pt x="596849" y="98053"/>
                    <a:pt x="599210" y="107168"/>
                    <a:pt x="588822" y="114398"/>
                  </a:cubicBezTo>
                  <a:lnTo>
                    <a:pt x="589136" y="114398"/>
                  </a:lnTo>
                  <a:lnTo>
                    <a:pt x="589136" y="270771"/>
                  </a:lnTo>
                  <a:lnTo>
                    <a:pt x="604718" y="321376"/>
                  </a:lnTo>
                  <a:lnTo>
                    <a:pt x="561278" y="321376"/>
                  </a:lnTo>
                  <a:lnTo>
                    <a:pt x="576388" y="271242"/>
                  </a:lnTo>
                  <a:lnTo>
                    <a:pt x="576388" y="120370"/>
                  </a:lnTo>
                  <a:lnTo>
                    <a:pt x="333376" y="222680"/>
                  </a:lnTo>
                  <a:cubicBezTo>
                    <a:pt x="315433" y="230224"/>
                    <a:pt x="286158" y="230695"/>
                    <a:pt x="268058" y="223780"/>
                  </a:cubicBezTo>
                  <a:lnTo>
                    <a:pt x="13556" y="125870"/>
                  </a:lnTo>
                  <a:cubicBezTo>
                    <a:pt x="-4544" y="118798"/>
                    <a:pt x="-4544" y="107640"/>
                    <a:pt x="13714" y="100882"/>
                  </a:cubicBezTo>
                  <a:lnTo>
                    <a:pt x="267901" y="5329"/>
                  </a:lnTo>
                  <a:cubicBezTo>
                    <a:pt x="277030" y="1872"/>
                    <a:pt x="288991" y="104"/>
                    <a:pt x="300973" y="5"/>
                  </a:cubicBezTo>
                  <a:close/>
                </a:path>
              </a:pathLst>
            </a:custGeom>
            <a:noFill/>
            <a:ln w="41275">
              <a:solidFill>
                <a:schemeClr val="bg1"/>
              </a:solidFill>
            </a:ln>
          </p:spPr>
          <p:txBody>
            <a:bodyPr/>
            <a:lstStyle/>
            <a:p>
              <a:endParaRPr dirty="0"/>
            </a:p>
          </p:txBody>
        </p:sp>
      </p:grpSp>
    </p:spTree>
    <p:custDataLst>
      <p:tags r:id="rId1"/>
    </p:custDataLst>
  </p:cSld>
  <p:clrMapOvr>
    <a:masterClrMapping/>
  </p:clrMapOvr>
  <p:transition>
    <p:fade/>
  </p:transition>
</p:sld>
</file>

<file path=ppt/tags/tag1.xml><?xml version="1.0" encoding="utf-8"?>
<p:tagLst xmlns:p="http://schemas.openxmlformats.org/presentationml/2006/main">
  <p:tag name="KSO_WM_DIAGRAM_VIRTUALLY_FRAME" val="{&quot;height&quot;:31.629763779527593,&quot;left&quot;:263.62204724409446,&quot;top&quot;:343.411811023622,&quot;width&quot;:479.54732283464574}"/>
</p:tagLst>
</file>

<file path=ppt/tags/tag10.xml><?xml version="1.0" encoding="utf-8"?>
<p:tagLst xmlns:p="http://schemas.openxmlformats.org/presentationml/2006/main">
  <p:tag name="KSO_WM_DIAGRAM_VIRTUALLY_FRAME" val="{&quot;height&quot;:110.80220472440946,&quot;left&quot;:33.4903937007874,&quot;top&quot;:197.48685039370076,&quot;width&quot;:894.9096062992127}"/>
</p:tagLst>
</file>

<file path=ppt/tags/tag100.xml><?xml version="1.0" encoding="utf-8"?>
<p:tagLst xmlns:p="http://schemas.openxmlformats.org/presentationml/2006/main">
  <p:tag name="KSO_WM_DIAGRAM_VIRTUALLY_FRAME" val="{&quot;height&quot;:177.42692913385827,&quot;left&quot;:0,&quot;top&quot;:70.86614173228347,&quot;width&quot;:960}"/>
</p:tagLst>
</file>

<file path=ppt/tags/tag101.xml><?xml version="1.0" encoding="utf-8"?>
<p:tagLst xmlns:p="http://schemas.openxmlformats.org/presentationml/2006/main">
  <p:tag name="KSO_WM_DIAGRAM_VIRTUALLY_FRAME" val="{&quot;height&quot;:177.42692913385827,&quot;left&quot;:0,&quot;top&quot;:70.86614173228347,&quot;width&quot;:960}"/>
</p:tagLst>
</file>

<file path=ppt/tags/tag102.xml><?xml version="1.0" encoding="utf-8"?>
<p:tagLst xmlns:p="http://schemas.openxmlformats.org/presentationml/2006/main">
  <p:tag name="PICID" val="{c236633b-0202-43a6-a979-6f1075c2dfbf}"/>
</p:tagLst>
</file>

<file path=ppt/tags/tag103.xml><?xml version="1.0" encoding="utf-8"?>
<p:tagLst xmlns:p="http://schemas.openxmlformats.org/presentationml/2006/main">
  <p:tag name="PICID" val="{0168fe5c-cdb9-4f45-948d-4ec69599fbc2}"/>
</p:tagLst>
</file>

<file path=ppt/tags/tag104.xml><?xml version="1.0" encoding="utf-8"?>
<p:tagLst xmlns:p="http://schemas.openxmlformats.org/presentationml/2006/main">
  <p:tag name="PICID" val="{eca97d24-522c-4b07-8911-bea3ab31dab1}"/>
</p:tagLst>
</file>

<file path=ppt/tags/tag105.xml><?xml version="1.0" encoding="utf-8"?>
<p:tagLst xmlns:p="http://schemas.openxmlformats.org/presentationml/2006/main">
  <p:tag name="ISLIDE.ICON" val="#35732;"/>
</p:tagLst>
</file>

<file path=ppt/tags/tag106.xml><?xml version="1.0" encoding="utf-8"?>
<p:tagLst xmlns:p="http://schemas.openxmlformats.org/presentationml/2006/main">
  <p:tag name="TABLE_ENDDRAG_ORIGIN_RECT" val="475*303"/>
  <p:tag name="TABLE_ENDDRAG_RECT" val="468*136*475*303"/>
</p:tagLst>
</file>

<file path=ppt/tags/tag107.xml><?xml version="1.0" encoding="utf-8"?>
<p:tagLst xmlns:p="http://schemas.openxmlformats.org/presentationml/2006/main">
  <p:tag name="PICID" val="{c6f7bef4-8d63-4130-9e33-6eeefa022c65}"/>
</p:tagLst>
</file>

<file path=ppt/tags/tag108.xml><?xml version="1.0" encoding="utf-8"?>
<p:tagLst xmlns:p="http://schemas.openxmlformats.org/presentationml/2006/main">
  <p:tag name="PICID" val="{150412d5-3d09-4ec5-ae2c-094eaf2c3ad9}"/>
</p:tagLst>
</file>

<file path=ppt/tags/tag109.xml><?xml version="1.0" encoding="utf-8"?>
<p:tagLst xmlns:p="http://schemas.openxmlformats.org/presentationml/2006/main">
  <p:tag name="ISLIDE.ICON" val="#35732;"/>
</p:tagLst>
</file>

<file path=ppt/tags/tag11.xml><?xml version="1.0" encoding="utf-8"?>
<p:tagLst xmlns:p="http://schemas.openxmlformats.org/presentationml/2006/main">
  <p:tag name="KSO_WM_DIAGRAM_VIRTUALLY_FRAME" val="{&quot;height&quot;:110.80220472440946,&quot;left&quot;:33.4903937007874,&quot;top&quot;:197.48685039370076,&quot;width&quot;:894.9096062992127}"/>
</p:tagLst>
</file>

<file path=ppt/tags/tag110.xml><?xml version="1.0" encoding="utf-8"?>
<p:tagLst xmlns:p="http://schemas.openxmlformats.org/presentationml/2006/main">
  <p:tag name="KSO_WM_DIAGRAM_VIRTUALLY_FRAME" val="{&quot;height&quot;:449.5685039370079,&quot;left&quot;:45.354330708661415,&quot;top&quot;:76.53543307086615,&quot;width&quot;:393.81}"/>
</p:tagLst>
</file>

<file path=ppt/tags/tag111.xml><?xml version="1.0" encoding="utf-8"?>
<p:tagLst xmlns:p="http://schemas.openxmlformats.org/presentationml/2006/main">
  <p:tag name="KSO_WM_DIAGRAM_VIRTUALLY_FRAME" val="{&quot;height&quot;:449.5685039370079,&quot;left&quot;:45.354330708661415,&quot;top&quot;:76.53543307086615,&quot;width&quot;:393.81}"/>
</p:tagLst>
</file>

<file path=ppt/tags/tag112.xml><?xml version="1.0" encoding="utf-8"?>
<p:tagLst xmlns:p="http://schemas.openxmlformats.org/presentationml/2006/main">
  <p:tag name="KSO_WM_DIAGRAM_VIRTUALLY_FRAME" val="{&quot;height&quot;:449.5685039370079,&quot;left&quot;:45.354330708661415,&quot;top&quot;:76.53543307086615,&quot;width&quot;:393.81}"/>
</p:tagLst>
</file>

<file path=ppt/tags/tag113.xml><?xml version="1.0" encoding="utf-8"?>
<p:tagLst xmlns:p="http://schemas.openxmlformats.org/presentationml/2006/main">
  <p:tag name="KSO_WM_DIAGRAM_VIRTUALLY_FRAME" val="{&quot;height&quot;:449.5685039370079,&quot;left&quot;:45.354330708661415,&quot;top&quot;:76.53543307086615,&quot;width&quot;:393.81}"/>
</p:tagLst>
</file>

<file path=ppt/tags/tag114.xml><?xml version="1.0" encoding="utf-8"?>
<p:tagLst xmlns:p="http://schemas.openxmlformats.org/presentationml/2006/main">
  <p:tag name="KSO_WM_DIAGRAM_VIRTUALLY_FRAME" val="{&quot;height&quot;:449.5685039370079,&quot;left&quot;:45.354330708661415,&quot;top&quot;:76.53543307086615,&quot;width&quot;:393.81}"/>
</p:tagLst>
</file>

<file path=ppt/tags/tag115.xml><?xml version="1.0" encoding="utf-8"?>
<p:tagLst xmlns:p="http://schemas.openxmlformats.org/presentationml/2006/main">
  <p:tag name="KSO_WM_DIAGRAM_VIRTUALLY_FRAME" val="{&quot;height&quot;:449.5685039370079,&quot;left&quot;:45.354330708661415,&quot;top&quot;:76.53543307086615,&quot;width&quot;:393.81}"/>
</p:tagLst>
</file>

<file path=ppt/tags/tag116.xml><?xml version="1.0" encoding="utf-8"?>
<p:tagLst xmlns:p="http://schemas.openxmlformats.org/presentationml/2006/main">
  <p:tag name="KSO_WM_DIAGRAM_VIRTUALLY_FRAME" val="{&quot;height&quot;:449.5685039370079,&quot;left&quot;:45.354330708661415,&quot;top&quot;:76.53543307086615,&quot;width&quot;:393.81}"/>
</p:tagLst>
</file>

<file path=ppt/tags/tag117.xml><?xml version="1.0" encoding="utf-8"?>
<p:tagLst xmlns:p="http://schemas.openxmlformats.org/presentationml/2006/main">
  <p:tag name="KSO_WM_DIAGRAM_VIRTUALLY_FRAME" val="{&quot;height&quot;:449.5685039370079,&quot;left&quot;:45.354330708661415,&quot;top&quot;:76.53543307086615,&quot;width&quot;:393.81}"/>
</p:tagLst>
</file>

<file path=ppt/tags/tag118.xml><?xml version="1.0" encoding="utf-8"?>
<p:tagLst xmlns:p="http://schemas.openxmlformats.org/presentationml/2006/main">
  <p:tag name="KSO_WM_DIAGRAM_VIRTUALLY_FRAME" val="{&quot;height&quot;:449.5685039370079,&quot;left&quot;:45.354330708661415,&quot;top&quot;:76.53543307086615,&quot;width&quot;:393.81}"/>
</p:tagLst>
</file>

<file path=ppt/tags/tag119.xml><?xml version="1.0" encoding="utf-8"?>
<p:tagLst xmlns:p="http://schemas.openxmlformats.org/presentationml/2006/main">
  <p:tag name="KSO_WM_DIAGRAM_VIRTUALLY_FRAME" val="{&quot;height&quot;:449.5685039370079,&quot;left&quot;:45.354330708661415,&quot;top&quot;:76.53543307086615,&quot;width&quot;:393.81}"/>
</p:tagLst>
</file>

<file path=ppt/tags/tag12.xml><?xml version="1.0" encoding="utf-8"?>
<p:tagLst xmlns:p="http://schemas.openxmlformats.org/presentationml/2006/main">
  <p:tag name="KSO_WM_DIAGRAM_VIRTUALLY_FRAME" val="{&quot;height&quot;:110.80220472440946,&quot;left&quot;:33.4903937007874,&quot;top&quot;:197.48685039370076,&quot;width&quot;:894.9096062992127}"/>
</p:tagLst>
</file>

<file path=ppt/tags/tag120.xml><?xml version="1.0" encoding="utf-8"?>
<p:tagLst xmlns:p="http://schemas.openxmlformats.org/presentationml/2006/main">
  <p:tag name="KSO_WM_DIAGRAM_VIRTUALLY_FRAME" val="{&quot;height&quot;:449.5685039370079,&quot;left&quot;:45.354330708661415,&quot;top&quot;:76.53543307086615,&quot;width&quot;:393.81}"/>
</p:tagLst>
</file>

<file path=ppt/tags/tag121.xml><?xml version="1.0" encoding="utf-8"?>
<p:tagLst xmlns:p="http://schemas.openxmlformats.org/presentationml/2006/main">
  <p:tag name="KSO_WM_DIAGRAM_VIRTUALLY_FRAME" val="{&quot;height&quot;:449.5685039370079,&quot;left&quot;:45.354330708661415,&quot;top&quot;:76.53543307086615,&quot;width&quot;:393.81}"/>
</p:tagLst>
</file>

<file path=ppt/tags/tag122.xml><?xml version="1.0" encoding="utf-8"?>
<p:tagLst xmlns:p="http://schemas.openxmlformats.org/presentationml/2006/main">
  <p:tag name="KSO_WM_DIAGRAM_VIRTUALLY_FRAME" val="{&quot;height&quot;:449.5685039370079,&quot;left&quot;:45.354330708661415,&quot;top&quot;:76.53543307086615,&quot;width&quot;:393.81}"/>
</p:tagLst>
</file>

<file path=ppt/tags/tag123.xml><?xml version="1.0" encoding="utf-8"?>
<p:tagLst xmlns:p="http://schemas.openxmlformats.org/presentationml/2006/main">
  <p:tag name="KSO_WM_DIAGRAM_VIRTUALLY_FRAME" val="{&quot;height&quot;:449.5685039370079,&quot;left&quot;:45.354330708661415,&quot;top&quot;:76.53543307086615,&quot;width&quot;:393.81}"/>
</p:tagLst>
</file>

<file path=ppt/tags/tag124.xml><?xml version="1.0" encoding="utf-8"?>
<p:tagLst xmlns:p="http://schemas.openxmlformats.org/presentationml/2006/main">
  <p:tag name="KSO_WM_DIAGRAM_VIRTUALLY_FRAME" val="{&quot;height&quot;:449.5685039370079,&quot;left&quot;:45.354330708661415,&quot;top&quot;:76.53543307086615,&quot;width&quot;:393.81}"/>
</p:tagLst>
</file>

<file path=ppt/tags/tag125.xml><?xml version="1.0" encoding="utf-8"?>
<p:tagLst xmlns:p="http://schemas.openxmlformats.org/presentationml/2006/main">
  <p:tag name="KSO_WM_DIAGRAM_VIRTUALLY_FRAME" val="{&quot;height&quot;:449.5685039370079,&quot;left&quot;:45.354330708661415,&quot;top&quot;:76.53543307086615,&quot;width&quot;:393.81}"/>
</p:tagLst>
</file>

<file path=ppt/tags/tag126.xml><?xml version="1.0" encoding="utf-8"?>
<p:tagLst xmlns:p="http://schemas.openxmlformats.org/presentationml/2006/main">
  <p:tag name="ISLIDE.ICON" val="#35732;"/>
</p:tagLst>
</file>

<file path=ppt/tags/tag127.xml><?xml version="1.0" encoding="utf-8"?>
<p:tagLst xmlns:p="http://schemas.openxmlformats.org/presentationml/2006/main">
  <p:tag name="TABLE_ENDDRAG_ORIGIN_RECT" val="788*377"/>
  <p:tag name="TABLE_ENDDRAG_RECT" val="69*112*788*377"/>
</p:tagLst>
</file>

<file path=ppt/tags/tag128.xml><?xml version="1.0" encoding="utf-8"?>
<p:tagLst xmlns:p="http://schemas.openxmlformats.org/presentationml/2006/main">
  <p:tag name="KSO_WM_DIAGRAM_VIRTUALLY_FRAME" val="{&quot;height&quot;:31.525039370078776,&quot;left&quot;:263.62204724409446,&quot;top&quot;:362.411811023622,&quot;width&quot;:479.54732283464574}"/>
</p:tagLst>
</file>

<file path=ppt/tags/tag129.xml><?xml version="1.0" encoding="utf-8"?>
<p:tagLst xmlns:p="http://schemas.openxmlformats.org/presentationml/2006/main">
  <p:tag name="KSO_WM_DIAGRAM_VIRTUALLY_FRAME" val="{&quot;height&quot;:31.525039370078776,&quot;left&quot;:263.62204724409446,&quot;top&quot;:362.411811023622,&quot;width&quot;:479.54732283464574}"/>
</p:tagLst>
</file>

<file path=ppt/tags/tag13.xml><?xml version="1.0" encoding="utf-8"?>
<p:tagLst xmlns:p="http://schemas.openxmlformats.org/presentationml/2006/main">
  <p:tag name="KSO_WM_DIAGRAM_VIRTUALLY_FRAME" val="{&quot;height&quot;:110.80220472440946,&quot;left&quot;:33.4903937007874,&quot;top&quot;:197.48685039370076,&quot;width&quot;:894.9096062992127}"/>
</p:tagLst>
</file>

<file path=ppt/tags/tag130.xml><?xml version="1.0" encoding="utf-8"?>
<p:tagLst xmlns:p="http://schemas.openxmlformats.org/presentationml/2006/main">
  <p:tag name="KSO_WM_DIAGRAM_VIRTUALLY_FRAME" val="{&quot;height&quot;:31.525039370078776,&quot;left&quot;:263.62204724409446,&quot;top&quot;:362.411811023622,&quot;width&quot;:479.54732283464574}"/>
</p:tagLst>
</file>

<file path=ppt/tags/tag131.xml><?xml version="1.0" encoding="utf-8"?>
<p:tagLst xmlns:p="http://schemas.openxmlformats.org/presentationml/2006/main">
  <p:tag name="KSO_WM_DIAGRAM_VIRTUALLY_FRAME" val="{&quot;height&quot;:31.525039370078776,&quot;left&quot;:263.62204724409446,&quot;top&quot;:362.411811023622,&quot;width&quot;:479.54732283464574}"/>
</p:tagLst>
</file>

<file path=ppt/tags/tag132.xml><?xml version="1.0" encoding="utf-8"?>
<p:tagLst xmlns:p="http://schemas.openxmlformats.org/presentationml/2006/main">
  <p:tag name="KSO_WM_DIAGRAM_VIRTUALLY_FRAME" val="{&quot;height&quot;:31.525039370078776,&quot;left&quot;:263.62204724409446,&quot;top&quot;:362.411811023622,&quot;width&quot;:479.54732283464574}"/>
</p:tagLst>
</file>

<file path=ppt/tags/tag133.xml><?xml version="1.0" encoding="utf-8"?>
<p:tagLst xmlns:p="http://schemas.openxmlformats.org/presentationml/2006/main">
  <p:tag name="KSO_WM_DIAGRAM_VIRTUALLY_FRAME" val="{&quot;height&quot;:31.525039370078776,&quot;left&quot;:263.62204724409446,&quot;top&quot;:362.411811023622,&quot;width&quot;:479.54732283464574}"/>
</p:tagLst>
</file>

<file path=ppt/tags/tag134.xml><?xml version="1.0" encoding="utf-8"?>
<p:tagLst xmlns:p="http://schemas.openxmlformats.org/presentationml/2006/main">
  <p:tag name="ISLIDE.ICON" val="#36637;"/>
</p:tagLst>
</file>

<file path=ppt/tags/tag135.xml><?xml version="1.0" encoding="utf-8"?>
<p:tagLst xmlns:p="http://schemas.openxmlformats.org/presentationml/2006/main">
  <p:tag name="ISLIDE.GUIDESSETTING" val="{&quot;Id&quot;:&quot;GuidesStyle_Moderate&quot;,&quot;Name&quot;:&quot;适中&quot;,&quot;Kind&quot;:&quot;System&quot;,&quot;OldGuidesSetting&quot;:{&quot;HeaderHeight&quot;:13.0,&quot;FooterHeight&quot;:6.0,&quot;SideMargin&quot;:4.0,&quot;TopMargin&quot;:0.0,&quot;BottomMargin&quot;:0.0,&quot;IntervalMargin&quot;:1.5}}"/>
  <p:tag name="RESOURCE_RECORD_KEY" val="{&quot;29&quot;:[50053104]}"/>
</p:tagLst>
</file>

<file path=ppt/tags/tag14.xml><?xml version="1.0" encoding="utf-8"?>
<p:tagLst xmlns:p="http://schemas.openxmlformats.org/presentationml/2006/main">
  <p:tag name="KSO_WM_DIAGRAM_VIRTUALLY_FRAME" val="{&quot;height&quot;:110.80220472440946,&quot;left&quot;:33.4903937007874,&quot;top&quot;:197.48685039370076,&quot;width&quot;:894.9096062992127}"/>
</p:tagLst>
</file>

<file path=ppt/tags/tag15.xml><?xml version="1.0" encoding="utf-8"?>
<p:tagLst xmlns:p="http://schemas.openxmlformats.org/presentationml/2006/main">
  <p:tag name="KSO_WM_DIAGRAM_VIRTUALLY_FRAME" val="{&quot;height&quot;:110.80220472440946,&quot;left&quot;:33.4903937007874,&quot;top&quot;:197.48685039370076,&quot;width&quot;:894.9096062992127}"/>
</p:tagLst>
</file>

<file path=ppt/tags/tag16.xml><?xml version="1.0" encoding="utf-8"?>
<p:tagLst xmlns:p="http://schemas.openxmlformats.org/presentationml/2006/main">
  <p:tag name="KSO_WM_DIAGRAM_VIRTUALLY_FRAME" val="{&quot;height&quot;:110.80220472440946,&quot;left&quot;:33.4903937007874,&quot;top&quot;:197.48685039370076,&quot;width&quot;:894.9096062992127}"/>
</p:tagLst>
</file>

<file path=ppt/tags/tag17.xml><?xml version="1.0" encoding="utf-8"?>
<p:tagLst xmlns:p="http://schemas.openxmlformats.org/presentationml/2006/main">
  <p:tag name="KSO_WM_DIAGRAM_VIRTUALLY_FRAME" val="{&quot;height&quot;:110.80220472440946,&quot;left&quot;:33.4903937007874,&quot;top&quot;:197.48685039370076,&quot;width&quot;:894.9096062992127}"/>
</p:tagLst>
</file>

<file path=ppt/tags/tag18.xml><?xml version="1.0" encoding="utf-8"?>
<p:tagLst xmlns:p="http://schemas.openxmlformats.org/presentationml/2006/main">
  <p:tag name="KSO_WM_DIAGRAM_VIRTUALLY_FRAME" val="{&quot;height&quot;:110.80220472440946,&quot;left&quot;:33.4903937007874,&quot;top&quot;:197.48685039370076,&quot;width&quot;:894.9096062992127}"/>
</p:tagLst>
</file>

<file path=ppt/tags/tag19.xml><?xml version="1.0" encoding="utf-8"?>
<p:tagLst xmlns:p="http://schemas.openxmlformats.org/presentationml/2006/main">
  <p:tag name="KSO_WM_DIAGRAM_VIRTUALLY_FRAME" val="{&quot;height&quot;:110.80220472440946,&quot;left&quot;:33.4903937007874,&quot;top&quot;:197.48685039370076,&quot;width&quot;:894.9096062992127}"/>
</p:tagLst>
</file>

<file path=ppt/tags/tag2.xml><?xml version="1.0" encoding="utf-8"?>
<p:tagLst xmlns:p="http://schemas.openxmlformats.org/presentationml/2006/main">
  <p:tag name="KSO_WM_DIAGRAM_VIRTUALLY_FRAME" val="{&quot;height&quot;:31.629763779527593,&quot;left&quot;:263.62204724409446,&quot;top&quot;:343.411811023622,&quot;width&quot;:479.54732283464574}"/>
</p:tagLst>
</file>

<file path=ppt/tags/tag20.xml><?xml version="1.0" encoding="utf-8"?>
<p:tagLst xmlns:p="http://schemas.openxmlformats.org/presentationml/2006/main">
  <p:tag name="KSO_WM_DIAGRAM_VIRTUALLY_FRAME" val="{&quot;height&quot;:110.80220472440946,&quot;left&quot;:33.4903937007874,&quot;top&quot;:197.48685039370076,&quot;width&quot;:894.9096062992127}"/>
</p:tagLst>
</file>

<file path=ppt/tags/tag21.xml><?xml version="1.0" encoding="utf-8"?>
<p:tagLst xmlns:p="http://schemas.openxmlformats.org/presentationml/2006/main">
  <p:tag name="KSO_WM_DIAGRAM_VIRTUALLY_FRAME" val="{&quot;height&quot;:110.80220472440946,&quot;left&quot;:33.4903937007874,&quot;top&quot;:197.48685039370076,&quot;width&quot;:894.9096062992127}"/>
</p:tagLst>
</file>

<file path=ppt/tags/tag22.xml><?xml version="1.0" encoding="utf-8"?>
<p:tagLst xmlns:p="http://schemas.openxmlformats.org/presentationml/2006/main">
  <p:tag name="KSO_WM_DIAGRAM_VIRTUALLY_FRAME" val="{&quot;height&quot;:110.80220472440946,&quot;left&quot;:33.4903937007874,&quot;top&quot;:197.48685039370076,&quot;width&quot;:894.9096062992127}"/>
</p:tagLst>
</file>

<file path=ppt/tags/tag23.xml><?xml version="1.0" encoding="utf-8"?>
<p:tagLst xmlns:p="http://schemas.openxmlformats.org/presentationml/2006/main">
  <p:tag name="KSO_WM_DIAGRAM_VIRTUALLY_FRAME" val="{&quot;height&quot;:110.80220472440946,&quot;left&quot;:33.4903937007874,&quot;top&quot;:197.48685039370076,&quot;width&quot;:894.9096062992127}"/>
</p:tagLst>
</file>

<file path=ppt/tags/tag24.xml><?xml version="1.0" encoding="utf-8"?>
<p:tagLst xmlns:p="http://schemas.openxmlformats.org/presentationml/2006/main">
  <p:tag name="KSO_WM_DIAGRAM_VIRTUALLY_FRAME" val="{&quot;height&quot;:110.80220472440946,&quot;left&quot;:33.4903937007874,&quot;top&quot;:197.48685039370076,&quot;width&quot;:894.9096062992127}"/>
</p:tagLst>
</file>

<file path=ppt/tags/tag25.xml><?xml version="1.0" encoding="utf-8"?>
<p:tagLst xmlns:p="http://schemas.openxmlformats.org/presentationml/2006/main">
  <p:tag name="KSO_WM_DIAGRAM_VIRTUALLY_FRAME" val="{&quot;height&quot;:110.80220472440946,&quot;left&quot;:33.4903937007874,&quot;top&quot;:197.48685039370076,&quot;width&quot;:894.9096062992127}"/>
</p:tagLst>
</file>

<file path=ppt/tags/tag26.xml><?xml version="1.0" encoding="utf-8"?>
<p:tagLst xmlns:p="http://schemas.openxmlformats.org/presentationml/2006/main">
  <p:tag name="KSO_WM_DIAGRAM_VIRTUALLY_FRAME" val="{&quot;height&quot;:110.80220472440946,&quot;left&quot;:33.4903937007874,&quot;top&quot;:197.48685039370076,&quot;width&quot;:894.9096062992127}"/>
</p:tagLst>
</file>

<file path=ppt/tags/tag27.xml><?xml version="1.0" encoding="utf-8"?>
<p:tagLst xmlns:p="http://schemas.openxmlformats.org/presentationml/2006/main">
  <p:tag name="KSO_WM_DIAGRAM_VIRTUALLY_FRAME" val="{&quot;height&quot;:110.80220472440946,&quot;left&quot;:33.4903937007874,&quot;top&quot;:197.48685039370076,&quot;width&quot;:894.9096062992127}"/>
</p:tagLst>
</file>

<file path=ppt/tags/tag28.xml><?xml version="1.0" encoding="utf-8"?>
<p:tagLst xmlns:p="http://schemas.openxmlformats.org/presentationml/2006/main">
  <p:tag name="KSO_WM_DIAGRAM_VIRTUALLY_FRAME" val="{&quot;height&quot;:110.80220472440946,&quot;left&quot;:33.4903937007874,&quot;top&quot;:197.48685039370076,&quot;width&quot;:894.9096062992127}"/>
</p:tagLst>
</file>

<file path=ppt/tags/tag29.xml><?xml version="1.0" encoding="utf-8"?>
<p:tagLst xmlns:p="http://schemas.openxmlformats.org/presentationml/2006/main">
  <p:tag name="KSO_WM_DIAGRAM_VIRTUALLY_FRAME" val="{&quot;height&quot;:110.80220472440946,&quot;left&quot;:33.4903937007874,&quot;top&quot;:197.48685039370076,&quot;width&quot;:894.9096062992127}"/>
</p:tagLst>
</file>

<file path=ppt/tags/tag3.xml><?xml version="1.0" encoding="utf-8"?>
<p:tagLst xmlns:p="http://schemas.openxmlformats.org/presentationml/2006/main">
  <p:tag name="KSO_WM_DIAGRAM_VIRTUALLY_FRAME" val="{&quot;height&quot;:31.629763779527593,&quot;left&quot;:263.62204724409446,&quot;top&quot;:343.411811023622,&quot;width&quot;:479.54732283464574}"/>
</p:tagLst>
</file>

<file path=ppt/tags/tag30.xml><?xml version="1.0" encoding="utf-8"?>
<p:tagLst xmlns:p="http://schemas.openxmlformats.org/presentationml/2006/main">
  <p:tag name="KSO_WM_DIAGRAM_VIRTUALLY_FRAME" val="{&quot;height&quot;:110.80220472440946,&quot;left&quot;:33.4903937007874,&quot;top&quot;:197.48685039370076,&quot;width&quot;:894.9096062992127}"/>
</p:tagLst>
</file>

<file path=ppt/tags/tag31.xml><?xml version="1.0" encoding="utf-8"?>
<p:tagLst xmlns:p="http://schemas.openxmlformats.org/presentationml/2006/main">
  <p:tag name="KSO_WM_DIAGRAM_VIRTUALLY_FRAME" val="{&quot;height&quot;:110.80220472440946,&quot;left&quot;:33.4903937007874,&quot;top&quot;:197.48685039370076,&quot;width&quot;:894.9096062992127}"/>
</p:tagLst>
</file>

<file path=ppt/tags/tag32.xml><?xml version="1.0" encoding="utf-8"?>
<p:tagLst xmlns:p="http://schemas.openxmlformats.org/presentationml/2006/main">
  <p:tag name="KSO_WM_DIAGRAM_VIRTUALLY_FRAME" val="{&quot;height&quot;:110.80220472440946,&quot;left&quot;:33.4903937007874,&quot;top&quot;:197.48685039370076,&quot;width&quot;:894.9096062992127}"/>
</p:tagLst>
</file>

<file path=ppt/tags/tag33.xml><?xml version="1.0" encoding="utf-8"?>
<p:tagLst xmlns:p="http://schemas.openxmlformats.org/presentationml/2006/main">
  <p:tag name="KSO_WM_DIAGRAM_VIRTUALLY_FRAME" val="{&quot;height&quot;:110.80220472440946,&quot;left&quot;:33.4903937007874,&quot;top&quot;:197.48685039370076,&quot;width&quot;:894.9096062992127}"/>
</p:tagLst>
</file>

<file path=ppt/tags/tag34.xml><?xml version="1.0" encoding="utf-8"?>
<p:tagLst xmlns:p="http://schemas.openxmlformats.org/presentationml/2006/main">
  <p:tag name="KSO_WM_DIAGRAM_VIRTUALLY_FRAME" val="{&quot;height&quot;:110.80220472440946,&quot;left&quot;:33.4903937007874,&quot;top&quot;:197.48685039370076,&quot;width&quot;:894.9096062992127}"/>
</p:tagLst>
</file>

<file path=ppt/tags/tag35.xml><?xml version="1.0" encoding="utf-8"?>
<p:tagLst xmlns:p="http://schemas.openxmlformats.org/presentationml/2006/main">
  <p:tag name="KSO_WM_DIAGRAM_VIRTUALLY_FRAME" val="{&quot;height&quot;:110.80220472440946,&quot;left&quot;:33.4903937007874,&quot;top&quot;:197.48685039370076,&quot;width&quot;:894.9096062992127}"/>
</p:tagLst>
</file>

<file path=ppt/tags/tag36.xml><?xml version="1.0" encoding="utf-8"?>
<p:tagLst xmlns:p="http://schemas.openxmlformats.org/presentationml/2006/main">
  <p:tag name="KSO_WM_DIAGRAM_VIRTUALLY_FRAME" val="{&quot;height&quot;:110.80220472440946,&quot;left&quot;:33.4903937007874,&quot;top&quot;:197.48685039370076,&quot;width&quot;:894.9096062992127}"/>
</p:tagLst>
</file>

<file path=ppt/tags/tag37.xml><?xml version="1.0" encoding="utf-8"?>
<p:tagLst xmlns:p="http://schemas.openxmlformats.org/presentationml/2006/main">
  <p:tag name="KSO_WM_DIAGRAM_VIRTUALLY_FRAME" val="{&quot;height&quot;:110.80220472440946,&quot;left&quot;:33.4903937007874,&quot;top&quot;:197.48685039370076,&quot;width&quot;:894.9096062992127}"/>
</p:tagLst>
</file>

<file path=ppt/tags/tag38.xml><?xml version="1.0" encoding="utf-8"?>
<p:tagLst xmlns:p="http://schemas.openxmlformats.org/presentationml/2006/main">
  <p:tag name="KSO_WM_DIAGRAM_VIRTUALLY_FRAME" val="{&quot;height&quot;:110.80220472440946,&quot;left&quot;:33.4903937007874,&quot;top&quot;:197.48685039370076,&quot;width&quot;:894.9096062992127}"/>
</p:tagLst>
</file>

<file path=ppt/tags/tag39.xml><?xml version="1.0" encoding="utf-8"?>
<p:tagLst xmlns:p="http://schemas.openxmlformats.org/presentationml/2006/main">
  <p:tag name="KSO_WM_DIAGRAM_VIRTUALLY_FRAME" val="{&quot;height&quot;:110.80220472440946,&quot;left&quot;:33.4903937007874,&quot;top&quot;:197.48685039370076,&quot;width&quot;:894.9096062992127}"/>
</p:tagLst>
</file>

<file path=ppt/tags/tag4.xml><?xml version="1.0" encoding="utf-8"?>
<p:tagLst xmlns:p="http://schemas.openxmlformats.org/presentationml/2006/main">
  <p:tag name="KSO_WM_DIAGRAM_VIRTUALLY_FRAME" val="{&quot;height&quot;:31.629763779527593,&quot;left&quot;:263.62204724409446,&quot;top&quot;:343.411811023622,&quot;width&quot;:479.54732283464574}"/>
</p:tagLst>
</file>

<file path=ppt/tags/tag40.xml><?xml version="1.0" encoding="utf-8"?>
<p:tagLst xmlns:p="http://schemas.openxmlformats.org/presentationml/2006/main">
  <p:tag name="KSO_WM_DIAGRAM_VIRTUALLY_FRAME" val="{&quot;height&quot;:110.80220472440946,&quot;left&quot;:33.4903937007874,&quot;top&quot;:197.48685039370076,&quot;width&quot;:894.9096062992127}"/>
</p:tagLst>
</file>

<file path=ppt/tags/tag41.xml><?xml version="1.0" encoding="utf-8"?>
<p:tagLst xmlns:p="http://schemas.openxmlformats.org/presentationml/2006/main">
  <p:tag name="KSO_WM_DIAGRAM_VIRTUALLY_FRAME" val="{&quot;height&quot;:110.80220472440946,&quot;left&quot;:33.4903937007874,&quot;top&quot;:197.48685039370076,&quot;width&quot;:894.9096062992127}"/>
</p:tagLst>
</file>

<file path=ppt/tags/tag42.xml><?xml version="1.0" encoding="utf-8"?>
<p:tagLst xmlns:p="http://schemas.openxmlformats.org/presentationml/2006/main">
  <p:tag name="KSO_WM_DIAGRAM_VIRTUALLY_FRAME" val="{&quot;height&quot;:110.80220472440946,&quot;left&quot;:33.4903937007874,&quot;top&quot;:197.48685039370076,&quot;width&quot;:894.9096062992127}"/>
</p:tagLst>
</file>

<file path=ppt/tags/tag43.xml><?xml version="1.0" encoding="utf-8"?>
<p:tagLst xmlns:p="http://schemas.openxmlformats.org/presentationml/2006/main">
  <p:tag name="ISLIDE.ICON" val="#35732;"/>
</p:tagLst>
</file>

<file path=ppt/tags/tag44.xml><?xml version="1.0" encoding="utf-8"?>
<p:tagLst xmlns:p="http://schemas.openxmlformats.org/presentationml/2006/main">
  <p:tag name="PICID" val="{bfd22064-c470-4bf1-be7a-908315d8c414}"/>
</p:tagLst>
</file>

<file path=ppt/tags/tag45.xml><?xml version="1.0" encoding="utf-8"?>
<p:tagLst xmlns:p="http://schemas.openxmlformats.org/presentationml/2006/main">
  <p:tag name="ISLIDE.ICON" val="#35732;"/>
</p:tagLst>
</file>

<file path=ppt/tags/tag46.xml><?xml version="1.0" encoding="utf-8"?>
<p:tagLst xmlns:p="http://schemas.openxmlformats.org/presentationml/2006/main">
  <p:tag name="KSO_WM_DIAGRAM_VIRTUALLY_FRAME" val="{&quot;height&quot;:196.38984251968503,&quot;left&quot;:0,&quot;top&quot;:7.496377952755905,&quot;width&quot;:952.4409448818897}"/>
</p:tagLst>
</file>

<file path=ppt/tags/tag47.xml><?xml version="1.0" encoding="utf-8"?>
<p:tagLst xmlns:p="http://schemas.openxmlformats.org/presentationml/2006/main">
  <p:tag name="KSO_WM_DIAGRAM_VIRTUALLY_FRAME" val="{&quot;height&quot;:196.38984251968503,&quot;left&quot;:0,&quot;top&quot;:7.496377952755905,&quot;width&quot;:952.4409448818897}"/>
</p:tagLst>
</file>

<file path=ppt/tags/tag48.xml><?xml version="1.0" encoding="utf-8"?>
<p:tagLst xmlns:p="http://schemas.openxmlformats.org/presentationml/2006/main">
  <p:tag name="KSO_WM_DIAGRAM_VIRTUALLY_FRAME" val="{&quot;height&quot;:196.38984251968503,&quot;left&quot;:0,&quot;top&quot;:7.496377952755905,&quot;width&quot;:952.4409448818897}"/>
</p:tagLst>
</file>

<file path=ppt/tags/tag49.xml><?xml version="1.0" encoding="utf-8"?>
<p:tagLst xmlns:p="http://schemas.openxmlformats.org/presentationml/2006/main">
  <p:tag name="KSO_WM_DIAGRAM_VIRTUALLY_FRAME" val="{&quot;height&quot;:196.38984251968503,&quot;left&quot;:0,&quot;top&quot;:7.496377952755905,&quot;width&quot;:952.4409448818897}"/>
</p:tagLst>
</file>

<file path=ppt/tags/tag5.xml><?xml version="1.0" encoding="utf-8"?>
<p:tagLst xmlns:p="http://schemas.openxmlformats.org/presentationml/2006/main">
  <p:tag name="KSO_WM_DIAGRAM_VIRTUALLY_FRAME" val="{&quot;height&quot;:31.629763779527593,&quot;left&quot;:263.62204724409446,&quot;top&quot;:343.411811023622,&quot;width&quot;:479.54732283464574}"/>
</p:tagLst>
</file>

<file path=ppt/tags/tag50.xml><?xml version="1.0" encoding="utf-8"?>
<p:tagLst xmlns:p="http://schemas.openxmlformats.org/presentationml/2006/main">
  <p:tag name="KSO_WM_DIAGRAM_VIRTUALLY_FRAME" val="{&quot;height&quot;:196.38984251968503,&quot;left&quot;:0,&quot;top&quot;:7.496377952755905,&quot;width&quot;:952.4409448818897}"/>
</p:tagLst>
</file>

<file path=ppt/tags/tag51.xml><?xml version="1.0" encoding="utf-8"?>
<p:tagLst xmlns:p="http://schemas.openxmlformats.org/presentationml/2006/main">
  <p:tag name="KSO_WM_DIAGRAM_VIRTUALLY_FRAME" val="{&quot;height&quot;:196.38984251968503,&quot;left&quot;:0,&quot;top&quot;:7.496377952755905,&quot;width&quot;:952.4409448818897}"/>
</p:tagLst>
</file>

<file path=ppt/tags/tag52.xml><?xml version="1.0" encoding="utf-8"?>
<p:tagLst xmlns:p="http://schemas.openxmlformats.org/presentationml/2006/main">
  <p:tag name="KSO_WM_DIAGRAM_VIRTUALLY_FRAME" val="{&quot;height&quot;:196.38984251968503,&quot;left&quot;:0,&quot;top&quot;:7.496377952755905,&quot;width&quot;:952.4409448818897}"/>
</p:tagLst>
</file>

<file path=ppt/tags/tag53.xml><?xml version="1.0" encoding="utf-8"?>
<p:tagLst xmlns:p="http://schemas.openxmlformats.org/presentationml/2006/main">
  <p:tag name="KSO_WM_DIAGRAM_VIRTUALLY_FRAME" val="{&quot;height&quot;:196.38984251968503,&quot;left&quot;:0,&quot;top&quot;:7.496377952755905,&quot;width&quot;:952.4409448818897}"/>
</p:tagLst>
</file>

<file path=ppt/tags/tag54.xml><?xml version="1.0" encoding="utf-8"?>
<p:tagLst xmlns:p="http://schemas.openxmlformats.org/presentationml/2006/main">
  <p:tag name="KSO_WM_DIAGRAM_VIRTUALLY_FRAME" val="{&quot;height&quot;:196.38984251968503,&quot;left&quot;:0,&quot;top&quot;:7.496377952755905,&quot;width&quot;:952.4409448818897}"/>
</p:tagLst>
</file>

<file path=ppt/tags/tag55.xml><?xml version="1.0" encoding="utf-8"?>
<p:tagLst xmlns:p="http://schemas.openxmlformats.org/presentationml/2006/main">
  <p:tag name="KSO_WM_DIAGRAM_VIRTUALLY_FRAME" val="{&quot;height&quot;:196.38984251968503,&quot;left&quot;:0,&quot;top&quot;:7.496377952755905,&quot;width&quot;:952.4409448818897}"/>
</p:tagLst>
</file>

<file path=ppt/tags/tag56.xml><?xml version="1.0" encoding="utf-8"?>
<p:tagLst xmlns:p="http://schemas.openxmlformats.org/presentationml/2006/main">
  <p:tag name="KSO_WM_DIAGRAM_VIRTUALLY_FRAME" val="{&quot;height&quot;:196.38984251968503,&quot;left&quot;:0,&quot;top&quot;:7.496377952755905,&quot;width&quot;:952.4409448818897}"/>
</p:tagLst>
</file>

<file path=ppt/tags/tag57.xml><?xml version="1.0" encoding="utf-8"?>
<p:tagLst xmlns:p="http://schemas.openxmlformats.org/presentationml/2006/main">
  <p:tag name="KSO_WM_DIAGRAM_VIRTUALLY_FRAME" val="{&quot;height&quot;:196.38984251968503,&quot;left&quot;:0,&quot;top&quot;:7.496377952755905,&quot;width&quot;:952.4409448818897}"/>
</p:tagLst>
</file>

<file path=ppt/tags/tag58.xml><?xml version="1.0" encoding="utf-8"?>
<p:tagLst xmlns:p="http://schemas.openxmlformats.org/presentationml/2006/main">
  <p:tag name="KSO_WM_DIAGRAM_VIRTUALLY_FRAME" val="{&quot;height&quot;:196.38984251968503,&quot;left&quot;:0,&quot;top&quot;:7.496377952755905,&quot;width&quot;:952.4409448818897}"/>
</p:tagLst>
</file>

<file path=ppt/tags/tag59.xml><?xml version="1.0" encoding="utf-8"?>
<p:tagLst xmlns:p="http://schemas.openxmlformats.org/presentationml/2006/main">
  <p:tag name="KSO_WM_DIAGRAM_VIRTUALLY_FRAME" val="{&quot;height&quot;:196.38984251968503,&quot;left&quot;:0,&quot;top&quot;:7.496377952755905,&quot;width&quot;:952.4409448818897}"/>
</p:tagLst>
</file>

<file path=ppt/tags/tag6.xml><?xml version="1.0" encoding="utf-8"?>
<p:tagLst xmlns:p="http://schemas.openxmlformats.org/presentationml/2006/main">
  <p:tag name="KSO_WM_DIAGRAM_VIRTUALLY_FRAME" val="{&quot;height&quot;:31.629763779527593,&quot;left&quot;:263.62204724409446,&quot;top&quot;:343.411811023622,&quot;width&quot;:479.54732283464574}"/>
</p:tagLst>
</file>

<file path=ppt/tags/tag60.xml><?xml version="1.0" encoding="utf-8"?>
<p:tagLst xmlns:p="http://schemas.openxmlformats.org/presentationml/2006/main">
  <p:tag name="KSO_WM_DIAGRAM_VIRTUALLY_FRAME" val="{&quot;height&quot;:196.38984251968503,&quot;left&quot;:0,&quot;top&quot;:7.496377952755905,&quot;width&quot;:952.4409448818897}"/>
</p:tagLst>
</file>

<file path=ppt/tags/tag61.xml><?xml version="1.0" encoding="utf-8"?>
<p:tagLst xmlns:p="http://schemas.openxmlformats.org/presentationml/2006/main">
  <p:tag name="TABLE_ENDDRAG_ORIGIN_RECT" val="267*397"/>
  <p:tag name="TABLE_ENDDRAG_RECT" val="663*79*267*397"/>
</p:tagLst>
</file>

<file path=ppt/tags/tag62.xml><?xml version="1.0" encoding="utf-8"?>
<p:tagLst xmlns:p="http://schemas.openxmlformats.org/presentationml/2006/main">
  <p:tag name="ISLIDE.ICON" val="#35732;"/>
</p:tagLst>
</file>

<file path=ppt/tags/tag63.xml><?xml version="1.0" encoding="utf-8"?>
<p:tagLst xmlns:p="http://schemas.openxmlformats.org/presentationml/2006/main">
  <p:tag name="PICID" val="{cf1833be-d03e-4d62-97c7-0ad409a1cf44}"/>
</p:tagLst>
</file>

<file path=ppt/tags/tag64.xml><?xml version="1.0" encoding="utf-8"?>
<p:tagLst xmlns:p="http://schemas.openxmlformats.org/presentationml/2006/main">
  <p:tag name="KSO_WM_DIAGRAM_VIRTUALLY_FRAME" val="{&quot;height&quot;:177.42692913385827,&quot;left&quot;:0,&quot;top&quot;:70.86614173228347,&quot;width&quot;:960}"/>
</p:tagLst>
</file>

<file path=ppt/tags/tag65.xml><?xml version="1.0" encoding="utf-8"?>
<p:tagLst xmlns:p="http://schemas.openxmlformats.org/presentationml/2006/main">
  <p:tag name="PICID" val="{b7d304a7-a630-4bdb-8fb1-05a754a72c38}"/>
</p:tagLst>
</file>

<file path=ppt/tags/tag66.xml><?xml version="1.0" encoding="utf-8"?>
<p:tagLst xmlns:p="http://schemas.openxmlformats.org/presentationml/2006/main">
  <p:tag name="KSO_WM_DIAGRAM_VIRTUALLY_FRAME" val="{&quot;height&quot;:177.42692913385827,&quot;left&quot;:0,&quot;top&quot;:70.86614173228347,&quot;width&quot;:960}"/>
</p:tagLst>
</file>

<file path=ppt/tags/tag67.xml><?xml version="1.0" encoding="utf-8"?>
<p:tagLst xmlns:p="http://schemas.openxmlformats.org/presentationml/2006/main">
  <p:tag name="KSO_WM_DIAGRAM_VIRTUALLY_FRAME" val="{&quot;height&quot;:177.42692913385827,&quot;left&quot;:0,&quot;top&quot;:70.86614173228347,&quot;width&quot;:960}"/>
</p:tagLst>
</file>

<file path=ppt/tags/tag68.xml><?xml version="1.0" encoding="utf-8"?>
<p:tagLst xmlns:p="http://schemas.openxmlformats.org/presentationml/2006/main">
  <p:tag name="KSO_WM_DIAGRAM_VIRTUALLY_FRAME" val="{&quot;height&quot;:177.42692913385827,&quot;left&quot;:0,&quot;top&quot;:70.86614173228347,&quot;width&quot;:960}"/>
</p:tagLst>
</file>

<file path=ppt/tags/tag69.xml><?xml version="1.0" encoding="utf-8"?>
<p:tagLst xmlns:p="http://schemas.openxmlformats.org/presentationml/2006/main">
  <p:tag name="KSO_WM_DIAGRAM_VIRTUALLY_FRAME" val="{&quot;height&quot;:177.42692913385827,&quot;left&quot;:0,&quot;top&quot;:70.86614173228347,&quot;width&quot;:960}"/>
</p:tagLst>
</file>

<file path=ppt/tags/tag7.xml><?xml version="1.0" encoding="utf-8"?>
<p:tagLst xmlns:p="http://schemas.openxmlformats.org/presentationml/2006/main">
  <p:tag name="ISLIDE.ICON" val="#36637;"/>
</p:tagLst>
</file>

<file path=ppt/tags/tag70.xml><?xml version="1.0" encoding="utf-8"?>
<p:tagLst xmlns:p="http://schemas.openxmlformats.org/presentationml/2006/main">
  <p:tag name="KSO_WM_DIAGRAM_VIRTUALLY_FRAME" val="{&quot;height&quot;:177.42692913385827,&quot;left&quot;:0,&quot;top&quot;:70.86614173228347,&quot;width&quot;:960}"/>
</p:tagLst>
</file>

<file path=ppt/tags/tag71.xml><?xml version="1.0" encoding="utf-8"?>
<p:tagLst xmlns:p="http://schemas.openxmlformats.org/presentationml/2006/main">
  <p:tag name="KSO_WM_DIAGRAM_VIRTUALLY_FRAME" val="{&quot;height&quot;:177.42692913385827,&quot;left&quot;:0,&quot;top&quot;:70.86614173228347,&quot;width&quot;:960}"/>
</p:tagLst>
</file>

<file path=ppt/tags/tag72.xml><?xml version="1.0" encoding="utf-8"?>
<p:tagLst xmlns:p="http://schemas.openxmlformats.org/presentationml/2006/main">
  <p:tag name="KSO_WM_DIAGRAM_VIRTUALLY_FRAME" val="{&quot;height&quot;:177.42692913385827,&quot;left&quot;:0,&quot;top&quot;:70.86614173228347,&quot;width&quot;:960}"/>
</p:tagLst>
</file>

<file path=ppt/tags/tag73.xml><?xml version="1.0" encoding="utf-8"?>
<p:tagLst xmlns:p="http://schemas.openxmlformats.org/presentationml/2006/main">
  <p:tag name="KSO_WM_DIAGRAM_VIRTUALLY_FRAME" val="{&quot;height&quot;:177.42692913385827,&quot;left&quot;:0,&quot;top&quot;:70.86614173228347,&quot;width&quot;:960}"/>
</p:tagLst>
</file>

<file path=ppt/tags/tag74.xml><?xml version="1.0" encoding="utf-8"?>
<p:tagLst xmlns:p="http://schemas.openxmlformats.org/presentationml/2006/main">
  <p:tag name="KSO_WM_DIAGRAM_VIRTUALLY_FRAME" val="{&quot;height&quot;:177.42692913385827,&quot;left&quot;:0,&quot;top&quot;:70.86614173228347,&quot;width&quot;:960}"/>
</p:tagLst>
</file>

<file path=ppt/tags/tag75.xml><?xml version="1.0" encoding="utf-8"?>
<p:tagLst xmlns:p="http://schemas.openxmlformats.org/presentationml/2006/main">
  <p:tag name="KSO_WM_DIAGRAM_VIRTUALLY_FRAME" val="{&quot;height&quot;:177.42692913385827,&quot;left&quot;:0,&quot;top&quot;:70.86614173228347,&quot;width&quot;:960}"/>
</p:tagLst>
</file>

<file path=ppt/tags/tag76.xml><?xml version="1.0" encoding="utf-8"?>
<p:tagLst xmlns:p="http://schemas.openxmlformats.org/presentationml/2006/main">
  <p:tag name="KSO_WM_DIAGRAM_VIRTUALLY_FRAME" val="{&quot;height&quot;:177.42692913385827,&quot;left&quot;:0,&quot;top&quot;:70.86614173228347,&quot;width&quot;:960}"/>
</p:tagLst>
</file>

<file path=ppt/tags/tag77.xml><?xml version="1.0" encoding="utf-8"?>
<p:tagLst xmlns:p="http://schemas.openxmlformats.org/presentationml/2006/main">
  <p:tag name="KSO_WM_DIAGRAM_VIRTUALLY_FRAME" val="{&quot;height&quot;:177.42692913385827,&quot;left&quot;:0,&quot;top&quot;:70.86614173228347,&quot;width&quot;:960}"/>
</p:tagLst>
</file>

<file path=ppt/tags/tag78.xml><?xml version="1.0" encoding="utf-8"?>
<p:tagLst xmlns:p="http://schemas.openxmlformats.org/presentationml/2006/main">
  <p:tag name="KSO_WM_DIAGRAM_VIRTUALLY_FRAME" val="{&quot;height&quot;:177.42692913385827,&quot;left&quot;:0,&quot;top&quot;:70.86614173228347,&quot;width&quot;:960}"/>
</p:tagLst>
</file>

<file path=ppt/tags/tag79.xml><?xml version="1.0" encoding="utf-8"?>
<p:tagLst xmlns:p="http://schemas.openxmlformats.org/presentationml/2006/main">
  <p:tag name="KSO_WM_DIAGRAM_VIRTUALLY_FRAME" val="{&quot;height&quot;:177.42692913385827,&quot;left&quot;:0,&quot;top&quot;:70.86614173228347,&quot;width&quot;:960}"/>
</p:tagLst>
</file>

<file path=ppt/tags/tag8.xml><?xml version="1.0" encoding="utf-8"?>
<p:tagLst xmlns:p="http://schemas.openxmlformats.org/presentationml/2006/main">
  <p:tag name="KSO_WM_DIAGRAM_VIRTUALLY_FRAME" val="{&quot;height&quot;:110.80220472440946,&quot;left&quot;:33.4903937007874,&quot;top&quot;:197.48685039370076,&quot;width&quot;:894.9096062992127}"/>
</p:tagLst>
</file>

<file path=ppt/tags/tag80.xml><?xml version="1.0" encoding="utf-8"?>
<p:tagLst xmlns:p="http://schemas.openxmlformats.org/presentationml/2006/main">
  <p:tag name="KSO_WM_DIAGRAM_VIRTUALLY_FRAME" val="{&quot;height&quot;:177.42692913385827,&quot;left&quot;:0,&quot;top&quot;:70.86614173228347,&quot;width&quot;:960}"/>
</p:tagLst>
</file>

<file path=ppt/tags/tag81.xml><?xml version="1.0" encoding="utf-8"?>
<p:tagLst xmlns:p="http://schemas.openxmlformats.org/presentationml/2006/main">
  <p:tag name="KSO_WM_DIAGRAM_VIRTUALLY_FRAME" val="{&quot;height&quot;:177.42692913385827,&quot;left&quot;:0,&quot;top&quot;:70.86614173228347,&quot;width&quot;:960}"/>
</p:tagLst>
</file>

<file path=ppt/tags/tag82.xml><?xml version="1.0" encoding="utf-8"?>
<p:tagLst xmlns:p="http://schemas.openxmlformats.org/presentationml/2006/main">
  <p:tag name="KSO_WM_DIAGRAM_VIRTUALLY_FRAME" val="{&quot;height&quot;:177.42692913385827,&quot;left&quot;:0,&quot;top&quot;:70.86614173228347,&quot;width&quot;:960}"/>
</p:tagLst>
</file>

<file path=ppt/tags/tag83.xml><?xml version="1.0" encoding="utf-8"?>
<p:tagLst xmlns:p="http://schemas.openxmlformats.org/presentationml/2006/main">
  <p:tag name="KSO_WM_DIAGRAM_VIRTUALLY_FRAME" val="{&quot;height&quot;:177.42692913385827,&quot;left&quot;:0,&quot;top&quot;:70.86614173228347,&quot;width&quot;:960}"/>
</p:tagLst>
</file>

<file path=ppt/tags/tag84.xml><?xml version="1.0" encoding="utf-8"?>
<p:tagLst xmlns:p="http://schemas.openxmlformats.org/presentationml/2006/main">
  <p:tag name="KSO_WM_DIAGRAM_VIRTUALLY_FRAME" val="{&quot;height&quot;:177.42692913385827,&quot;left&quot;:0,&quot;top&quot;:70.86614173228347,&quot;width&quot;:960}"/>
</p:tagLst>
</file>

<file path=ppt/tags/tag85.xml><?xml version="1.0" encoding="utf-8"?>
<p:tagLst xmlns:p="http://schemas.openxmlformats.org/presentationml/2006/main">
  <p:tag name="KSO_WM_DIAGRAM_VIRTUALLY_FRAME" val="{&quot;height&quot;:177.42692913385827,&quot;left&quot;:0,&quot;top&quot;:70.86614173228347,&quot;width&quot;:960}"/>
</p:tagLst>
</file>

<file path=ppt/tags/tag86.xml><?xml version="1.0" encoding="utf-8"?>
<p:tagLst xmlns:p="http://schemas.openxmlformats.org/presentationml/2006/main">
  <p:tag name="KSO_WM_DIAGRAM_VIRTUALLY_FRAME" val="{&quot;height&quot;:177.42692913385827,&quot;left&quot;:0,&quot;top&quot;:70.86614173228347,&quot;width&quot;:960}"/>
</p:tagLst>
</file>

<file path=ppt/tags/tag87.xml><?xml version="1.0" encoding="utf-8"?>
<p:tagLst xmlns:p="http://schemas.openxmlformats.org/presentationml/2006/main">
  <p:tag name="KSO_WM_DIAGRAM_VIRTUALLY_FRAME" val="{&quot;height&quot;:177.42692913385827,&quot;left&quot;:0,&quot;top&quot;:70.86614173228347,&quot;width&quot;:960}"/>
</p:tagLst>
</file>

<file path=ppt/tags/tag88.xml><?xml version="1.0" encoding="utf-8"?>
<p:tagLst xmlns:p="http://schemas.openxmlformats.org/presentationml/2006/main">
  <p:tag name="KSO_WM_DIAGRAM_VIRTUALLY_FRAME" val="{&quot;height&quot;:177.42692913385827,&quot;left&quot;:0,&quot;top&quot;:70.86614173228347,&quot;width&quot;:960}"/>
</p:tagLst>
</file>

<file path=ppt/tags/tag89.xml><?xml version="1.0" encoding="utf-8"?>
<p:tagLst xmlns:p="http://schemas.openxmlformats.org/presentationml/2006/main">
  <p:tag name="KSO_WM_DIAGRAM_VIRTUALLY_FRAME" val="{&quot;height&quot;:177.42692913385827,&quot;left&quot;:0,&quot;top&quot;:70.86614173228347,&quot;width&quot;:960}"/>
</p:tagLst>
</file>

<file path=ppt/tags/tag9.xml><?xml version="1.0" encoding="utf-8"?>
<p:tagLst xmlns:p="http://schemas.openxmlformats.org/presentationml/2006/main">
  <p:tag name="KSO_WM_DIAGRAM_VIRTUALLY_FRAME" val="{&quot;height&quot;:110.80220472440946,&quot;left&quot;:33.4903937007874,&quot;top&quot;:197.48685039370076,&quot;width&quot;:894.9096062992127}"/>
</p:tagLst>
</file>

<file path=ppt/tags/tag90.xml><?xml version="1.0" encoding="utf-8"?>
<p:tagLst xmlns:p="http://schemas.openxmlformats.org/presentationml/2006/main">
  <p:tag name="KSO_WM_DIAGRAM_VIRTUALLY_FRAME" val="{&quot;height&quot;:177.42692913385827,&quot;left&quot;:0,&quot;top&quot;:70.86614173228347,&quot;width&quot;:960}"/>
</p:tagLst>
</file>

<file path=ppt/tags/tag91.xml><?xml version="1.0" encoding="utf-8"?>
<p:tagLst xmlns:p="http://schemas.openxmlformats.org/presentationml/2006/main">
  <p:tag name="KSO_WM_DIAGRAM_VIRTUALLY_FRAME" val="{&quot;height&quot;:177.42692913385827,&quot;left&quot;:0,&quot;top&quot;:70.86614173228347,&quot;width&quot;:960}"/>
</p:tagLst>
</file>

<file path=ppt/tags/tag92.xml><?xml version="1.0" encoding="utf-8"?>
<p:tagLst xmlns:p="http://schemas.openxmlformats.org/presentationml/2006/main">
  <p:tag name="KSO_WM_DIAGRAM_VIRTUALLY_FRAME" val="{&quot;height&quot;:177.42692913385827,&quot;left&quot;:0,&quot;top&quot;:70.86614173228347,&quot;width&quot;:960}"/>
</p:tagLst>
</file>

<file path=ppt/tags/tag93.xml><?xml version="1.0" encoding="utf-8"?>
<p:tagLst xmlns:p="http://schemas.openxmlformats.org/presentationml/2006/main">
  <p:tag name="KSO_WM_DIAGRAM_VIRTUALLY_FRAME" val="{&quot;height&quot;:177.42692913385827,&quot;left&quot;:0,&quot;top&quot;:70.86614173228347,&quot;width&quot;:960}"/>
</p:tagLst>
</file>

<file path=ppt/tags/tag94.xml><?xml version="1.0" encoding="utf-8"?>
<p:tagLst xmlns:p="http://schemas.openxmlformats.org/presentationml/2006/main">
  <p:tag name="KSO_WM_DIAGRAM_VIRTUALLY_FRAME" val="{&quot;height&quot;:177.42692913385827,&quot;left&quot;:0,&quot;top&quot;:70.86614173228347,&quot;width&quot;:960}"/>
</p:tagLst>
</file>

<file path=ppt/tags/tag95.xml><?xml version="1.0" encoding="utf-8"?>
<p:tagLst xmlns:p="http://schemas.openxmlformats.org/presentationml/2006/main">
  <p:tag name="KSO_WM_DIAGRAM_VIRTUALLY_FRAME" val="{&quot;height&quot;:177.42692913385827,&quot;left&quot;:0,&quot;top&quot;:70.86614173228347,&quot;width&quot;:960}"/>
</p:tagLst>
</file>

<file path=ppt/tags/tag96.xml><?xml version="1.0" encoding="utf-8"?>
<p:tagLst xmlns:p="http://schemas.openxmlformats.org/presentationml/2006/main">
  <p:tag name="KSO_WM_DIAGRAM_VIRTUALLY_FRAME" val="{&quot;height&quot;:177.42692913385827,&quot;left&quot;:0,&quot;top&quot;:70.86614173228347,&quot;width&quot;:960}"/>
</p:tagLst>
</file>

<file path=ppt/tags/tag97.xml><?xml version="1.0" encoding="utf-8"?>
<p:tagLst xmlns:p="http://schemas.openxmlformats.org/presentationml/2006/main">
  <p:tag name="KSO_WM_DIAGRAM_VIRTUALLY_FRAME" val="{&quot;height&quot;:177.42692913385827,&quot;left&quot;:0,&quot;top&quot;:70.86614173228347,&quot;width&quot;:960}"/>
</p:tagLst>
</file>

<file path=ppt/tags/tag98.xml><?xml version="1.0" encoding="utf-8"?>
<p:tagLst xmlns:p="http://schemas.openxmlformats.org/presentationml/2006/main">
  <p:tag name="KSO_WM_DIAGRAM_VIRTUALLY_FRAME" val="{&quot;height&quot;:177.42692913385827,&quot;left&quot;:0,&quot;top&quot;:70.86614173228347,&quot;width&quot;:960}"/>
</p:tagLst>
</file>

<file path=ppt/tags/tag99.xml><?xml version="1.0" encoding="utf-8"?>
<p:tagLst xmlns:p="http://schemas.openxmlformats.org/presentationml/2006/main">
  <p:tag name="KSO_WM_DIAGRAM_VIRTUALLY_FRAME" val="{&quot;height&quot;:177.42692913385827,&quot;left&quot;:0,&quot;top&quot;:70.86614173228347,&quot;width&quot;:960}"/>
</p:tagLst>
</file>

<file path=ppt/theme/theme1.xml><?xml version="1.0" encoding="utf-8"?>
<a:theme xmlns:a="http://schemas.openxmlformats.org/drawingml/2006/main" name="Office Theme">
  <a:themeElements>
    <a:clrScheme name="000-深蓝金">
      <a:dk1>
        <a:srgbClr val="000000"/>
      </a:dk1>
      <a:lt1>
        <a:srgbClr val="FFFFFF"/>
      </a:lt1>
      <a:dk2>
        <a:srgbClr val="000000"/>
      </a:dk2>
      <a:lt2>
        <a:srgbClr val="FFFFFF"/>
      </a:lt2>
      <a:accent1>
        <a:srgbClr val="394761"/>
      </a:accent1>
      <a:accent2>
        <a:srgbClr val="D0B296"/>
      </a:accent2>
      <a:accent3>
        <a:srgbClr val="394761"/>
      </a:accent3>
      <a:accent4>
        <a:srgbClr val="D0B296"/>
      </a:accent4>
      <a:accent5>
        <a:srgbClr val="394761"/>
      </a:accent5>
      <a:accent6>
        <a:srgbClr val="D0B296"/>
      </a:accent6>
      <a:hlink>
        <a:srgbClr val="DF213B"/>
      </a:hlink>
      <a:folHlink>
        <a:srgbClr val="954F72"/>
      </a:folHlink>
    </a:clrScheme>
    <a:fontScheme name="mmhun255">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3942</Words>
  <Application>WPS 演示</Application>
  <PresentationFormat>宽屏</PresentationFormat>
  <Paragraphs>651</Paragraphs>
  <Slides>26</Slides>
  <Notes>5</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1</vt:i4>
      </vt:variant>
      <vt:variant>
        <vt:lpstr>幻灯片标题</vt:lpstr>
      </vt:variant>
      <vt:variant>
        <vt:i4>26</vt:i4>
      </vt:variant>
    </vt:vector>
  </HeadingPairs>
  <TitlesOfParts>
    <vt:vector size="46" baseType="lpstr">
      <vt:lpstr>Arial</vt:lpstr>
      <vt:lpstr>宋体</vt:lpstr>
      <vt:lpstr>Wingdings</vt:lpstr>
      <vt:lpstr>微软雅黑</vt:lpstr>
      <vt:lpstr>楷体</vt:lpstr>
      <vt:lpstr>Calibri</vt:lpstr>
      <vt:lpstr>等线</vt:lpstr>
      <vt:lpstr>思源宋体 CN Heavy</vt:lpstr>
      <vt:lpstr>思源宋体 CN Heavy</vt:lpstr>
      <vt:lpstr>华文新魏</vt:lpstr>
      <vt:lpstr>Arial Unicode MS</vt:lpstr>
      <vt:lpstr>Cambria</vt:lpstr>
      <vt:lpstr>Ubuntu</vt:lpstr>
      <vt:lpstr>NumberOnly</vt:lpstr>
      <vt:lpstr>Arial</vt:lpstr>
      <vt:lpstr>黑体</vt:lpstr>
      <vt:lpstr>方正仿宋_GB2312</vt:lpstr>
      <vt:lpstr>Magneto</vt:lpstr>
      <vt:lpstr>Office Theme</vt:lpstr>
      <vt:lpstr>Prism10.Document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科研竞赛经历</vt:lpstr>
      <vt:lpstr>大创：miR-21-5p 对小鼠哮喘模型中 ILC2 的调控 </vt:lpstr>
      <vt:lpstr>北京脑神经与认知科学暑期培训班 </vt:lpstr>
      <vt:lpstr>Pan-cancer analysis of the alanyl-tRNA synthetase AARS1 as a lactyl-transferase in tumorigenesis（article 在投  共一）</vt:lpstr>
      <vt:lpstr>Pan-cancer analysis of the alanyl-tRNA synthetase AARS1 as a lactyl-transferase in tumorigenesis（article 在投  共一）</vt:lpstr>
      <vt:lpstr>Pan-cancer analysis of the alanyl-tRNA synthetase AARS1 as a lactyl-transferase in tumorigenesis（article 在投  共一）</vt:lpstr>
      <vt:lpstr>智绘·好孕 —— 数智驱动的胚胎基因组多维联检优筛领航者</vt:lpstr>
      <vt:lpstr>智绘·好孕 —— 数智驱动的胚胎基因组多维联检优筛领航者</vt:lpstr>
      <vt:lpstr>智绘·好孕 —— 数智驱动的胚胎基因组多维联检优筛领航者</vt:lpstr>
      <vt:lpstr>PowerPoint 演示文稿</vt:lpstr>
      <vt:lpstr>社会实践</vt:lpstr>
      <vt:lpstr>实用技能</vt:lpstr>
      <vt:lpstr>PowerPoint 演示文稿</vt:lpstr>
      <vt:lpstr>入学前计划</vt:lpstr>
      <vt:lpstr>研究计划</vt:lpstr>
      <vt:lpstr>入学后计划</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2314981968@qq.com</dc:creator>
  <cp:lastModifiedBy>葬_旅人</cp:lastModifiedBy>
  <cp:revision>199</cp:revision>
  <dcterms:created xsi:type="dcterms:W3CDTF">2019-11-26T03:41:00Z</dcterms:created>
  <dcterms:modified xsi:type="dcterms:W3CDTF">2025-08-31T09:50:28Z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3427AAD186274AAD99A9E1AF6E743714_13</vt:lpwstr>
  </property>
  <property fmtid="{D5CDD505-2E9C-101B-9397-08002B2CF9AE}" pid="3" name="KSOProductBuildVer">
    <vt:lpwstr>2052-12.1.0.22529</vt:lpwstr>
  </property>
</Properties>
</file>